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8"/>
  </p:notesMasterIdLst>
  <p:handoutMasterIdLst>
    <p:handoutMasterId r:id="rId69"/>
  </p:handoutMasterIdLst>
  <p:sldIdLst>
    <p:sldId id="353" r:id="rId3"/>
    <p:sldId id="352" r:id="rId4"/>
    <p:sldId id="415"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351" r:id="rId6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25" userDrawn="1">
          <p15:clr>
            <a:srgbClr val="A4A3A4"/>
          </p15:clr>
        </p15:guide>
        <p15:guide id="2" pos="2449" userDrawn="1">
          <p15:clr>
            <a:srgbClr val="A4A3A4"/>
          </p15:clr>
        </p15:guide>
        <p15:guide id="3" orient="horz" pos="39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6395" autoAdjust="0"/>
  </p:normalViewPr>
  <p:slideViewPr>
    <p:cSldViewPr snapToGrid="0" snapToObjects="1">
      <p:cViewPr varScale="1">
        <p:scale>
          <a:sx n="67" d="100"/>
          <a:sy n="67" d="100"/>
        </p:scale>
        <p:origin x="1272" y="72"/>
      </p:cViewPr>
      <p:guideLst>
        <p:guide orient="horz" pos="1525"/>
        <p:guide pos="2449"/>
        <p:guide orient="horz" pos="3974"/>
      </p:guideLst>
    </p:cSldViewPr>
  </p:slideViewPr>
  <p:outlineViewPr>
    <p:cViewPr>
      <p:scale>
        <a:sx n="33" d="100"/>
        <a:sy n="33" d="100"/>
      </p:scale>
      <p:origin x="0" y="-3949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a:p>
        </p:txBody>
      </p:sp>
    </p:spTree>
    <p:extLst>
      <p:ext uri="{BB962C8B-B14F-4D97-AF65-F5344CB8AC3E}">
        <p14:creationId xmlns:p14="http://schemas.microsoft.com/office/powerpoint/2010/main" val="137298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2/18/2019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2127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67814749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865666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2661437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629416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1506084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427139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7797773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622864151"/>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80371"/>
            <a:ext cx="6012229"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3"/>
          </p:nvPr>
        </p:nvSpPr>
        <p:spPr>
          <a:xfrm>
            <a:off x="2743200" y="6480371"/>
            <a:ext cx="6012229"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p>
        </p:txBody>
      </p:sp>
      <p:sp>
        <p:nvSpPr>
          <p:cNvPr id="5" name="Text Placeholder 4"/>
          <p:cNvSpPr>
            <a:spLocks noGrp="1"/>
          </p:cNvSpPr>
          <p:nvPr>
            <p:ph type="body" idx="3"/>
          </p:nvPr>
        </p:nvSpPr>
        <p:spPr>
          <a:xfrm>
            <a:off x="5029200" y="3200401"/>
            <a:ext cx="3657600" cy="836762"/>
          </a:xfrm>
        </p:spPr>
        <p:txBody>
          <a:bodyPr/>
          <a:lstStyle/>
          <a:p>
            <a:pPr algn="ctr"/>
            <a:r>
              <a:rPr lang="en-AU" dirty="0">
                <a:solidFill>
                  <a:schemeClr val="tx1"/>
                </a:solidFill>
                <a:latin typeface="+mn-lt"/>
                <a:ea typeface="ＭＳ Ｐゴシック" pitchFamily="-84" charset="-128"/>
                <a:cs typeface="ＭＳ Ｐゴシック" pitchFamily="-84" charset="-128"/>
              </a:rPr>
              <a:t>Work and Wealth</a:t>
            </a:r>
            <a:endParaRPr lang="en-US" dirty="0">
              <a:solidFill>
                <a:schemeClr val="tx1"/>
              </a:solidFill>
              <a:latin typeface="+mn-lt"/>
            </a:endParaRPr>
          </a:p>
        </p:txBody>
      </p:sp>
      <p:sp>
        <p:nvSpPr>
          <p:cNvPr id="4" name="Text Placeholder 3"/>
          <p:cNvSpPr>
            <a:spLocks noGrp="1"/>
          </p:cNvSpPr>
          <p:nvPr>
            <p:ph type="body" idx="2"/>
          </p:nvPr>
        </p:nvSpPr>
        <p:spPr>
          <a:xfrm>
            <a:off x="5029200" y="1993900"/>
            <a:ext cx="3657600" cy="852817"/>
          </a:xfrm>
        </p:spPr>
        <p:txBody>
          <a:bodyPr/>
          <a:lstStyle/>
          <a:p>
            <a:pPr algn="ctr"/>
            <a:r>
              <a:rPr lang="en-US" altLang="en-US" b="1" dirty="0">
                <a:latin typeface="+mn-lt"/>
                <a:ea typeface="Segoe UI Symbol" panose="020B0502040204020203" pitchFamily="34" charset="0"/>
              </a:rPr>
              <a:t>Chapter 10</a:t>
            </a:r>
          </a:p>
        </p:txBody>
      </p:sp>
      <p:pic>
        <p:nvPicPr>
          <p:cNvPr id="9" name="Picture 8" descr="Front Cover: Ethics for the Information Age Eighth Edition by Quinn."/>
          <p:cNvPicPr>
            <a:picLocks noChangeAspect="1"/>
          </p:cNvPicPr>
          <p:nvPr/>
        </p:nvPicPr>
        <p:blipFill rotWithShape="1">
          <a:blip r:embed="rId3">
            <a:extLst>
              <a:ext uri="{28A0092B-C50C-407E-A947-70E740481C1C}">
                <a14:useLocalDpi xmlns:a14="http://schemas.microsoft.com/office/drawing/2010/main" val="0"/>
              </a:ext>
            </a:extLst>
          </a:blip>
          <a:srcRect t="2344" b="2124"/>
          <a:stretch/>
        </p:blipFill>
        <p:spPr>
          <a:xfrm>
            <a:off x="457200" y="1747750"/>
            <a:ext cx="3687417" cy="4561444"/>
          </a:xfrm>
          <a:prstGeom prst="rect">
            <a:avLst/>
          </a:prstGeom>
          <a:ln w="9525">
            <a:solidFill>
              <a:schemeClr val="tx1"/>
            </a:solidFill>
          </a:ln>
        </p:spPr>
      </p:pic>
      <p:sp>
        <p:nvSpPr>
          <p:cNvPr id="3" name="Text Placeholder 2"/>
          <p:cNvSpPr>
            <a:spLocks noGrp="1"/>
          </p:cNvSpPr>
          <p:nvPr>
            <p:ph type="body" idx="1"/>
          </p:nvPr>
        </p:nvSpPr>
        <p:spPr>
          <a:xfrm>
            <a:off x="457200" y="1065846"/>
            <a:ext cx="8229600" cy="448148"/>
          </a:xfrm>
        </p:spPr>
        <p:txBody>
          <a:bodyPr anchor="ctr"/>
          <a:lstStyle/>
          <a:p>
            <a:pPr eaLnBrk="1" hangingPunct="1">
              <a:defRPr/>
            </a:pPr>
            <a:r>
              <a:rPr lang="en-US" dirty="0"/>
              <a:t>Eighth</a:t>
            </a:r>
            <a:r>
              <a:rPr lang="en-US" altLang="en-US" dirty="0">
                <a:solidFill>
                  <a:schemeClr val="tx2"/>
                </a:solidFill>
                <a:latin typeface="+mn-lt"/>
              </a:rPr>
              <a:t> Edition</a:t>
            </a:r>
          </a:p>
        </p:txBody>
      </p:sp>
      <p:sp>
        <p:nvSpPr>
          <p:cNvPr id="2" name="Title 1"/>
          <p:cNvSpPr>
            <a:spLocks noGrp="1"/>
          </p:cNvSpPr>
          <p:nvPr>
            <p:ph type="title"/>
          </p:nvPr>
        </p:nvSpPr>
        <p:spPr>
          <a:xfrm>
            <a:off x="457201" y="215370"/>
            <a:ext cx="8229600" cy="669214"/>
          </a:xfrm>
        </p:spPr>
        <p:txBody>
          <a:bodyPr anchor="ctr"/>
          <a:lstStyle/>
          <a:p>
            <a:r>
              <a:rPr lang="en-US" sz="3600" dirty="0">
                <a:latin typeface="+mj-lt"/>
              </a:rPr>
              <a:t>Ethics for the Information Age</a:t>
            </a:r>
            <a:endParaRPr lang="en-US" altLang="en-US" sz="3600" dirty="0">
              <a:solidFill>
                <a:schemeClr val="tx2"/>
              </a:solidFill>
              <a:latin typeface="+mj-lt"/>
              <a:cs typeface="Times New Roman" panose="02020603050405020304" pitchFamily="18" charset="0"/>
            </a:endParaRPr>
          </a:p>
        </p:txBody>
      </p:sp>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70506"/>
            <a:ext cx="8229600" cy="540831"/>
          </a:xfrm>
        </p:spPr>
        <p:txBody>
          <a:bodyPr/>
          <a:lstStyle/>
          <a:p>
            <a:pPr marL="432" indent="0">
              <a:buNone/>
            </a:pPr>
            <a:r>
              <a:rPr lang="en-US" sz="1600" dirty="0"/>
              <a:t>Superficially, automation eliminates jobs; but automation can also stimulate the creation of new jobs.</a:t>
            </a:r>
            <a:endParaRPr lang="en-IN" sz="1600" dirty="0"/>
          </a:p>
        </p:txBody>
      </p:sp>
      <p:pic>
        <p:nvPicPr>
          <p:cNvPr id="4" name="Picture 3" descr="At the top left of the image is the word automation. an arrow leads to the right to the term, eliminates jobs. Another arrow leads down to reduces price of product. From this come two arrows. One points right to increases demand for product and from there to creates jobs. Pointing down from reduces price of product is an arrow leading to increases real incomes of consumers, and then to the right to increases demand for other products. Pointing up from this is an arrow leading to creates jobs."/>
          <p:cNvPicPr>
            <a:picLocks noChangeAspect="1"/>
          </p:cNvPicPr>
          <p:nvPr/>
        </p:nvPicPr>
        <p:blipFill>
          <a:blip r:embed="rId2"/>
          <a:stretch>
            <a:fillRect/>
          </a:stretch>
        </p:blipFill>
        <p:spPr>
          <a:xfrm>
            <a:off x="886518" y="2158568"/>
            <a:ext cx="7370962" cy="3415495"/>
          </a:xfrm>
          <a:prstGeom prst="rect">
            <a:avLst/>
          </a:prstGeom>
        </p:spPr>
      </p:pic>
      <p:sp>
        <p:nvSpPr>
          <p:cNvPr id="2" name="Title 1"/>
          <p:cNvSpPr>
            <a:spLocks noGrp="1"/>
          </p:cNvSpPr>
          <p:nvPr>
            <p:ph type="title"/>
          </p:nvPr>
        </p:nvSpPr>
        <p:spPr/>
        <p:txBody>
          <a:bodyPr/>
          <a:lstStyle/>
          <a:p>
            <a:r>
              <a:rPr lang="en-IN" dirty="0"/>
              <a:t>Effects of Automation</a:t>
            </a:r>
          </a:p>
        </p:txBody>
      </p:sp>
    </p:spTree>
    <p:extLst>
      <p:ext uri="{BB962C8B-B14F-4D97-AF65-F5344CB8AC3E}">
        <p14:creationId xmlns:p14="http://schemas.microsoft.com/office/powerpoint/2010/main" val="3703297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We have used higher productivity to achieve a higher material standard of living</a:t>
            </a:r>
          </a:p>
          <a:p>
            <a:r>
              <a:rPr lang="en-US" dirty="0"/>
              <a:t>This is in contrast to medieval or ancient times (before modern capitalism)</a:t>
            </a:r>
          </a:p>
          <a:p>
            <a:r>
              <a:rPr lang="en-US" dirty="0"/>
              <a:t>In medieval or ancient times</a:t>
            </a:r>
          </a:p>
          <a:p>
            <a:pPr lvl="1"/>
            <a:r>
              <a:rPr lang="en-US" dirty="0"/>
              <a:t>Low caloric intake meant pace of work was slow</a:t>
            </a:r>
          </a:p>
          <a:p>
            <a:pPr lvl="1"/>
            <a:r>
              <a:rPr lang="en-US" dirty="0"/>
              <a:t>Work was seasonal and intermittent</a:t>
            </a:r>
          </a:p>
          <a:p>
            <a:pPr lvl="1"/>
            <a:r>
              <a:rPr lang="en-US" dirty="0"/>
              <a:t>Laborers resisted working if they had enough money (i.e., they weren’t consumers)</a:t>
            </a:r>
          </a:p>
          <a:p>
            <a:pPr lvl="1"/>
            <a:r>
              <a:rPr lang="en-US" dirty="0"/>
              <a:t>When wages rose, laborers worked less</a:t>
            </a:r>
            <a:endParaRPr lang="en-IN" dirty="0"/>
          </a:p>
        </p:txBody>
      </p:sp>
      <p:sp>
        <p:nvSpPr>
          <p:cNvPr id="2" name="Title 1"/>
          <p:cNvSpPr>
            <a:spLocks noGrp="1"/>
          </p:cNvSpPr>
          <p:nvPr>
            <p:ph type="title"/>
          </p:nvPr>
        </p:nvSpPr>
        <p:spPr/>
        <p:txBody>
          <a:bodyPr/>
          <a:lstStyle/>
          <a:p>
            <a:r>
              <a:rPr lang="en-US" dirty="0"/>
              <a:t>Effects of Increase in Productivity</a:t>
            </a:r>
            <a:endParaRPr lang="en-IN" dirty="0"/>
          </a:p>
        </p:txBody>
      </p:sp>
    </p:spTree>
    <p:extLst>
      <p:ext uri="{BB962C8B-B14F-4D97-AF65-F5344CB8AC3E}">
        <p14:creationId xmlns:p14="http://schemas.microsoft.com/office/powerpoint/2010/main" val="187321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sz="2200" dirty="0"/>
              <a:t>Stuart is a software developer for Seattle start-up</a:t>
            </a:r>
          </a:p>
          <a:p>
            <a:r>
              <a:rPr lang="en-US" sz="2200" dirty="0"/>
              <a:t>Everybody works 60 hours/week</a:t>
            </a:r>
          </a:p>
          <a:p>
            <a:r>
              <a:rPr lang="en-US" sz="2200" dirty="0"/>
              <a:t>Company’s vacation policy is 3 weeks/year</a:t>
            </a:r>
          </a:p>
          <a:p>
            <a:pPr lvl="1"/>
            <a:r>
              <a:rPr lang="en-US" sz="2200" dirty="0"/>
              <a:t>Nobody takes that much</a:t>
            </a:r>
          </a:p>
          <a:p>
            <a:pPr lvl="1"/>
            <a:r>
              <a:rPr lang="en-US" sz="2200" dirty="0"/>
              <a:t>Some of Stuart’s coworkers have had zero vacation in 2+ years</a:t>
            </a:r>
          </a:p>
          <a:p>
            <a:r>
              <a:rPr lang="en-US" sz="2200" dirty="0"/>
              <a:t>Six months ago, Stuart learns his parents are moving from San Diego to Australia</a:t>
            </a:r>
          </a:p>
          <a:p>
            <a:pPr lvl="1"/>
            <a:r>
              <a:rPr lang="en-US" sz="2200" dirty="0"/>
              <a:t>He gets permission for one week’s vacation in San Diego</a:t>
            </a:r>
          </a:p>
          <a:p>
            <a:pPr lvl="1"/>
            <a:r>
              <a:rPr lang="en-US" sz="2200" dirty="0"/>
              <a:t>Doesn’t tell parents</a:t>
            </a:r>
            <a:endParaRPr lang="en-IN" sz="2200" dirty="0"/>
          </a:p>
        </p:txBody>
      </p:sp>
      <p:sp>
        <p:nvSpPr>
          <p:cNvPr id="2" name="Title 1"/>
          <p:cNvSpPr>
            <a:spLocks noGrp="1"/>
          </p:cNvSpPr>
          <p:nvPr>
            <p:ph type="title"/>
          </p:nvPr>
        </p:nvSpPr>
        <p:spPr/>
        <p:txBody>
          <a:bodyPr/>
          <a:lstStyle/>
          <a:p>
            <a:r>
              <a:rPr lang="en-US" sz="3200" dirty="0"/>
              <a:t>Case Study: The Canceled Vacation </a:t>
            </a:r>
            <a:r>
              <a:rPr lang="en-US" sz="2000" b="0" dirty="0"/>
              <a:t>(1 of 2)</a:t>
            </a:r>
            <a:endParaRPr lang="en-IN" sz="2000" b="0" dirty="0"/>
          </a:p>
        </p:txBody>
      </p:sp>
    </p:spTree>
    <p:extLst>
      <p:ext uri="{BB962C8B-B14F-4D97-AF65-F5344CB8AC3E}">
        <p14:creationId xmlns:p14="http://schemas.microsoft.com/office/powerpoint/2010/main" val="422779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sz="2200" dirty="0"/>
              <a:t>One week before vacation, supervisor asks Stuart to delay vacation</a:t>
            </a:r>
          </a:p>
          <a:p>
            <a:pPr lvl="1"/>
            <a:r>
              <a:rPr lang="en-US" sz="2200" dirty="0"/>
              <a:t>Important product update</a:t>
            </a:r>
          </a:p>
          <a:p>
            <a:pPr lvl="1"/>
            <a:r>
              <a:rPr lang="en-US" sz="2200" dirty="0"/>
              <a:t>Offers Stuart</a:t>
            </a:r>
          </a:p>
          <a:p>
            <a:pPr lvl="2"/>
            <a:r>
              <a:rPr lang="en-US" sz="2200" dirty="0"/>
              <a:t>Three weeks’ vacation next year</a:t>
            </a:r>
          </a:p>
          <a:p>
            <a:pPr lvl="2"/>
            <a:r>
              <a:rPr lang="en-US" sz="2200" dirty="0"/>
              <a:t>Round-trip airfare</a:t>
            </a:r>
          </a:p>
          <a:p>
            <a:r>
              <a:rPr lang="en-US" sz="2200" dirty="0"/>
              <a:t>Stuart agrees to request and cancels vacation to San Diego</a:t>
            </a:r>
            <a:endParaRPr lang="en-IN" sz="2200" dirty="0"/>
          </a:p>
        </p:txBody>
      </p:sp>
      <p:sp>
        <p:nvSpPr>
          <p:cNvPr id="2" name="Title 1"/>
          <p:cNvSpPr>
            <a:spLocks noGrp="1"/>
          </p:cNvSpPr>
          <p:nvPr>
            <p:ph type="title"/>
          </p:nvPr>
        </p:nvSpPr>
        <p:spPr/>
        <p:txBody>
          <a:bodyPr/>
          <a:lstStyle/>
          <a:p>
            <a:r>
              <a:rPr lang="en-US" sz="3200" dirty="0"/>
              <a:t>Case Study: The Canceled Vacation </a:t>
            </a:r>
            <a:r>
              <a:rPr lang="en-US" sz="2000" b="0" dirty="0"/>
              <a:t>(2 of 2)</a:t>
            </a:r>
            <a:endParaRPr lang="en-IN" sz="2000" b="0" dirty="0"/>
          </a:p>
        </p:txBody>
      </p:sp>
    </p:spTree>
    <p:extLst>
      <p:ext uri="{BB962C8B-B14F-4D97-AF65-F5344CB8AC3E}">
        <p14:creationId xmlns:p14="http://schemas.microsoft.com/office/powerpoint/2010/main" val="220463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Stuart broke no promises and didn’t deceive anyone</a:t>
            </a:r>
          </a:p>
          <a:p>
            <a:r>
              <a:rPr lang="en-US" dirty="0"/>
              <a:t>Stuart was not obligated to visit his parents before they moved from San Diego to Australia</a:t>
            </a:r>
          </a:p>
          <a:p>
            <a:r>
              <a:rPr lang="en-US" dirty="0"/>
              <a:t>Stuart did nothing wrong</a:t>
            </a:r>
            <a:endParaRPr lang="en-IN" dirty="0"/>
          </a:p>
        </p:txBody>
      </p:sp>
      <p:sp>
        <p:nvSpPr>
          <p:cNvPr id="2" name="Title 1"/>
          <p:cNvSpPr>
            <a:spLocks noGrp="1"/>
          </p:cNvSpPr>
          <p:nvPr>
            <p:ph type="title"/>
          </p:nvPr>
        </p:nvSpPr>
        <p:spPr/>
        <p:txBody>
          <a:bodyPr/>
          <a:lstStyle/>
          <a:p>
            <a:r>
              <a:rPr lang="en-IN" sz="3400" dirty="0"/>
              <a:t>Kantian/Social Contract Theory Evaluation</a:t>
            </a:r>
          </a:p>
        </p:txBody>
      </p:sp>
    </p:spTree>
    <p:extLst>
      <p:ext uri="{BB962C8B-B14F-4D97-AF65-F5344CB8AC3E}">
        <p14:creationId xmlns:p14="http://schemas.microsoft.com/office/powerpoint/2010/main" val="93706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Stuart had two alternatives: accept or reject supervisor’s request</a:t>
            </a:r>
          </a:p>
          <a:p>
            <a:r>
              <a:rPr lang="en-US" dirty="0"/>
              <a:t>Consider duration, certainty, propinquity, and purity of two alternatives</a:t>
            </a:r>
          </a:p>
          <a:p>
            <a:r>
              <a:rPr lang="en-US" dirty="0"/>
              <a:t>Duration</a:t>
            </a:r>
          </a:p>
          <a:p>
            <a:pPr lvl="1"/>
            <a:r>
              <a:rPr lang="en-US" dirty="0"/>
              <a:t>San Diego: 1 week</a:t>
            </a:r>
          </a:p>
          <a:p>
            <a:pPr lvl="1"/>
            <a:r>
              <a:rPr lang="en-US" dirty="0"/>
              <a:t>Australia: 3 weeks</a:t>
            </a:r>
          </a:p>
          <a:p>
            <a:pPr lvl="1"/>
            <a:r>
              <a:rPr lang="en-US" dirty="0"/>
              <a:t>Trip to Australia 3 times better</a:t>
            </a:r>
            <a:endParaRPr lang="en-IN" dirty="0"/>
          </a:p>
        </p:txBody>
      </p:sp>
      <p:sp>
        <p:nvSpPr>
          <p:cNvPr id="2" name="Title 1"/>
          <p:cNvSpPr>
            <a:spLocks noGrp="1"/>
          </p:cNvSpPr>
          <p:nvPr>
            <p:ph type="title"/>
          </p:nvPr>
        </p:nvSpPr>
        <p:spPr/>
        <p:txBody>
          <a:bodyPr/>
          <a:lstStyle/>
          <a:p>
            <a:r>
              <a:rPr lang="en-US" dirty="0"/>
              <a:t>Act Utilitarian Evaluation </a:t>
            </a:r>
            <a:r>
              <a:rPr lang="en-US" sz="2000" b="0" dirty="0"/>
              <a:t>(1 of 3)</a:t>
            </a:r>
            <a:endParaRPr lang="en-IN" sz="2000" b="0" dirty="0"/>
          </a:p>
        </p:txBody>
      </p:sp>
    </p:spTree>
    <p:extLst>
      <p:ext uri="{BB962C8B-B14F-4D97-AF65-F5344CB8AC3E}">
        <p14:creationId xmlns:p14="http://schemas.microsoft.com/office/powerpoint/2010/main" val="1436707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Purity</a:t>
            </a:r>
          </a:p>
          <a:p>
            <a:pPr lvl="1"/>
            <a:r>
              <a:rPr lang="en-US" dirty="0"/>
              <a:t>San Diego: Will be worrying about upset boss</a:t>
            </a:r>
          </a:p>
          <a:p>
            <a:pPr lvl="1"/>
            <a:r>
              <a:rPr lang="en-US" dirty="0"/>
              <a:t>Australia: Realistically, will also be worrying about upset boss</a:t>
            </a:r>
          </a:p>
          <a:p>
            <a:pPr lvl="1"/>
            <a:r>
              <a:rPr lang="en-US" dirty="0"/>
              <a:t>Two options equivalent</a:t>
            </a:r>
          </a:p>
          <a:p>
            <a:r>
              <a:rPr lang="en-US" dirty="0"/>
              <a:t>Propinquity</a:t>
            </a:r>
          </a:p>
          <a:p>
            <a:pPr lvl="1"/>
            <a:r>
              <a:rPr lang="en-US" dirty="0"/>
              <a:t>San Diego: Next week</a:t>
            </a:r>
          </a:p>
          <a:p>
            <a:pPr lvl="1"/>
            <a:r>
              <a:rPr lang="en-US" dirty="0"/>
              <a:t>Australia: Next year</a:t>
            </a:r>
          </a:p>
          <a:p>
            <a:pPr lvl="1"/>
            <a:r>
              <a:rPr lang="en-US" dirty="0"/>
              <a:t>Trip to San Diego much better (2 times better)</a:t>
            </a:r>
            <a:endParaRPr lang="en-IN" dirty="0"/>
          </a:p>
        </p:txBody>
      </p:sp>
      <p:sp>
        <p:nvSpPr>
          <p:cNvPr id="2" name="Title 1"/>
          <p:cNvSpPr>
            <a:spLocks noGrp="1"/>
          </p:cNvSpPr>
          <p:nvPr>
            <p:ph type="title"/>
          </p:nvPr>
        </p:nvSpPr>
        <p:spPr/>
        <p:txBody>
          <a:bodyPr/>
          <a:lstStyle/>
          <a:p>
            <a:r>
              <a:rPr lang="en-US" dirty="0"/>
              <a:t>Act Utilitarian Evaluation </a:t>
            </a:r>
            <a:r>
              <a:rPr lang="en-US" sz="2000" b="0" dirty="0"/>
              <a:t>(2 of 3)</a:t>
            </a:r>
            <a:endParaRPr lang="en-IN" sz="2000" b="0" dirty="0"/>
          </a:p>
        </p:txBody>
      </p:sp>
    </p:spTree>
    <p:extLst>
      <p:ext uri="{BB962C8B-B14F-4D97-AF65-F5344CB8AC3E}">
        <p14:creationId xmlns:p14="http://schemas.microsoft.com/office/powerpoint/2010/main" val="426044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229600" cy="4824596"/>
          </a:xfrm>
        </p:spPr>
        <p:txBody>
          <a:bodyPr/>
          <a:lstStyle/>
          <a:p>
            <a:r>
              <a:rPr lang="en-US" dirty="0"/>
              <a:t>Certainty</a:t>
            </a:r>
          </a:p>
          <a:p>
            <a:pPr lvl="1"/>
            <a:r>
              <a:rPr lang="en-US" dirty="0"/>
              <a:t>San Diego: 100%</a:t>
            </a:r>
          </a:p>
          <a:p>
            <a:pPr lvl="1"/>
            <a:r>
              <a:rPr lang="en-US" dirty="0"/>
              <a:t>Australia: Much less certain, given history of Stuart’s manager and fact no one has ever taken 3 weeks’ vacation, say 25%</a:t>
            </a:r>
          </a:p>
          <a:p>
            <a:pPr lvl="1"/>
            <a:r>
              <a:rPr lang="en-US" dirty="0"/>
              <a:t>San Diego the better choice</a:t>
            </a:r>
          </a:p>
          <a:p>
            <a:r>
              <a:rPr lang="en-US" dirty="0"/>
              <a:t>Summary:</a:t>
            </a:r>
          </a:p>
          <a:p>
            <a:pPr lvl="1"/>
            <a:r>
              <a:rPr lang="en-US" dirty="0"/>
              <a:t>San Diego: 1 × 1 × 2 × 100% = 2</a:t>
            </a:r>
          </a:p>
          <a:p>
            <a:pPr lvl="1"/>
            <a:r>
              <a:rPr lang="en-US" dirty="0"/>
              <a:t>Australia: 3 × 1 × 1 × 25% = 0.75</a:t>
            </a:r>
          </a:p>
          <a:p>
            <a:pPr lvl="1"/>
            <a:r>
              <a:rPr lang="en-US" dirty="0"/>
              <a:t>San Diego the better option</a:t>
            </a:r>
          </a:p>
          <a:p>
            <a:pPr lvl="1"/>
            <a:r>
              <a:rPr lang="en-US" dirty="0"/>
              <a:t>Stuart made the wrong decision</a:t>
            </a:r>
            <a:endParaRPr lang="en-IN" dirty="0"/>
          </a:p>
        </p:txBody>
      </p:sp>
      <p:sp>
        <p:nvSpPr>
          <p:cNvPr id="2" name="Title 1"/>
          <p:cNvSpPr>
            <a:spLocks noGrp="1"/>
          </p:cNvSpPr>
          <p:nvPr>
            <p:ph type="title"/>
          </p:nvPr>
        </p:nvSpPr>
        <p:spPr/>
        <p:txBody>
          <a:bodyPr/>
          <a:lstStyle/>
          <a:p>
            <a:r>
              <a:rPr lang="en-US" dirty="0"/>
              <a:t>Act Utilitarian Evaluation </a:t>
            </a:r>
            <a:r>
              <a:rPr lang="en-US" sz="2000" b="0" dirty="0"/>
              <a:t>(3 of 3)</a:t>
            </a:r>
            <a:endParaRPr lang="en-IN" sz="2000" b="0" dirty="0"/>
          </a:p>
        </p:txBody>
      </p:sp>
    </p:spTree>
    <p:extLst>
      <p:ext uri="{BB962C8B-B14F-4D97-AF65-F5344CB8AC3E}">
        <p14:creationId xmlns:p14="http://schemas.microsoft.com/office/powerpoint/2010/main" val="293777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Stuart demonstrated a lack of courage and a lack of consideration for himself, his coworkers, and his parents</a:t>
            </a:r>
          </a:p>
          <a:p>
            <a:r>
              <a:rPr lang="en-US" dirty="0"/>
              <a:t>By caving in to his boss, Stuart</a:t>
            </a:r>
          </a:p>
          <a:p>
            <a:pPr lvl="1"/>
            <a:r>
              <a:rPr lang="en-US" dirty="0"/>
              <a:t>let his boss get away with bad behavior</a:t>
            </a:r>
          </a:p>
          <a:p>
            <a:pPr lvl="1"/>
            <a:r>
              <a:rPr lang="en-US" dirty="0"/>
              <a:t>made reasonable vacations less likely for himself and for his fellow employees</a:t>
            </a:r>
          </a:p>
          <a:p>
            <a:pPr lvl="1"/>
            <a:r>
              <a:rPr lang="en-US" dirty="0"/>
              <a:t>deprived his parents of the pleasure of his company for at least a year</a:t>
            </a:r>
          </a:p>
          <a:p>
            <a:r>
              <a:rPr lang="en-US" dirty="0"/>
              <a:t>Stuart’s decision is not characteristic of a good co-worker or a good son</a:t>
            </a:r>
            <a:endParaRPr lang="en-IN" dirty="0"/>
          </a:p>
        </p:txBody>
      </p:sp>
      <p:sp>
        <p:nvSpPr>
          <p:cNvPr id="2" name="Title 1"/>
          <p:cNvSpPr>
            <a:spLocks noGrp="1"/>
          </p:cNvSpPr>
          <p:nvPr>
            <p:ph type="title"/>
          </p:nvPr>
        </p:nvSpPr>
        <p:spPr/>
        <p:txBody>
          <a:bodyPr/>
          <a:lstStyle/>
          <a:p>
            <a:r>
              <a:rPr lang="en-IN" dirty="0"/>
              <a:t>Virtue Ethics Evaluation</a:t>
            </a:r>
          </a:p>
        </p:txBody>
      </p:sp>
    </p:spTree>
    <p:extLst>
      <p:ext uri="{BB962C8B-B14F-4D97-AF65-F5344CB8AC3E}">
        <p14:creationId xmlns:p14="http://schemas.microsoft.com/office/powerpoint/2010/main" val="103418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020878" cy="4434275"/>
          </a:xfrm>
        </p:spPr>
        <p:txBody>
          <a:bodyPr/>
          <a:lstStyle/>
          <a:p>
            <a:r>
              <a:rPr lang="en-US" dirty="0"/>
              <a:t>Some experts suggest most jobs will be taken over by machines</a:t>
            </a:r>
          </a:p>
          <a:p>
            <a:r>
              <a:rPr lang="en-US" dirty="0"/>
              <a:t>Artificial intelligence: Field of computer science focusing on intelligent behavior by machines</a:t>
            </a:r>
          </a:p>
          <a:p>
            <a:r>
              <a:rPr lang="en-US" dirty="0"/>
              <a:t>Rapid increases in microprocessor speeds have led to various successes in A</a:t>
            </a:r>
            <a:r>
              <a:rPr lang="en-US" sz="100" dirty="0"/>
              <a:t> </a:t>
            </a:r>
            <a:r>
              <a:rPr lang="en-US" dirty="0"/>
              <a:t>I</a:t>
            </a:r>
          </a:p>
          <a:p>
            <a:r>
              <a:rPr lang="en-US" dirty="0"/>
              <a:t>What will happen as computers continue to increase in speed?</a:t>
            </a:r>
            <a:endParaRPr lang="en-IN" dirty="0"/>
          </a:p>
        </p:txBody>
      </p:sp>
      <p:sp>
        <p:nvSpPr>
          <p:cNvPr id="2" name="Title 1"/>
          <p:cNvSpPr>
            <a:spLocks noGrp="1"/>
          </p:cNvSpPr>
          <p:nvPr>
            <p:ph type="title"/>
          </p:nvPr>
        </p:nvSpPr>
        <p:spPr/>
        <p:txBody>
          <a:bodyPr/>
          <a:lstStyle/>
          <a:p>
            <a:r>
              <a:rPr lang="en-IN" dirty="0"/>
              <a:t>Rise of the Robots?</a:t>
            </a:r>
          </a:p>
        </p:txBody>
      </p:sp>
    </p:spTree>
    <p:extLst>
      <p:ext uri="{BB962C8B-B14F-4D97-AF65-F5344CB8AC3E}">
        <p14:creationId xmlns:p14="http://schemas.microsoft.com/office/powerpoint/2010/main" val="195120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3"/>
          </p:nvPr>
        </p:nvSpPr>
        <p:spPr/>
        <p:txBody>
          <a:bodyPr/>
          <a:lstStyle/>
          <a:p>
            <a:pPr marL="0" indent="0">
              <a:buNone/>
            </a:pPr>
            <a:r>
              <a:rPr lang="en-US" altLang="en-US" b="1" dirty="0">
                <a:solidFill>
                  <a:schemeClr val="tx2"/>
                </a:solidFill>
              </a:rPr>
              <a:t>10.1</a:t>
            </a:r>
            <a:r>
              <a:rPr lang="en-US" altLang="en-US" dirty="0"/>
              <a:t> Introduction</a:t>
            </a:r>
          </a:p>
          <a:p>
            <a:pPr marL="0" indent="0">
              <a:buNone/>
            </a:pPr>
            <a:r>
              <a:rPr lang="en-US" altLang="en-US" b="1" dirty="0">
                <a:solidFill>
                  <a:schemeClr val="tx2"/>
                </a:solidFill>
              </a:rPr>
              <a:t>10.2</a:t>
            </a:r>
            <a:r>
              <a:rPr lang="en-US" altLang="en-US" dirty="0"/>
              <a:t> Automation and employment</a:t>
            </a:r>
          </a:p>
          <a:p>
            <a:pPr marL="0" indent="0">
              <a:buNone/>
            </a:pPr>
            <a:r>
              <a:rPr lang="en-US" altLang="en-US" b="1" dirty="0">
                <a:solidFill>
                  <a:schemeClr val="tx2"/>
                </a:solidFill>
              </a:rPr>
              <a:t>10.3</a:t>
            </a:r>
            <a:r>
              <a:rPr lang="en-US" altLang="en-US" dirty="0"/>
              <a:t> Workplace changes</a:t>
            </a:r>
          </a:p>
          <a:p>
            <a:pPr marL="0" indent="0">
              <a:buNone/>
            </a:pPr>
            <a:r>
              <a:rPr lang="en-US" altLang="en-US" b="1" dirty="0">
                <a:solidFill>
                  <a:schemeClr val="tx2"/>
                </a:solidFill>
              </a:rPr>
              <a:t>10.4</a:t>
            </a:r>
            <a:r>
              <a:rPr lang="en-US" altLang="en-US" dirty="0"/>
              <a:t> Globalization</a:t>
            </a:r>
          </a:p>
          <a:p>
            <a:pPr marL="0" indent="0">
              <a:buNone/>
            </a:pPr>
            <a:r>
              <a:rPr lang="en-US" altLang="en-US" b="1" dirty="0">
                <a:solidFill>
                  <a:schemeClr val="tx2"/>
                </a:solidFill>
              </a:rPr>
              <a:t>10.5</a:t>
            </a:r>
            <a:r>
              <a:rPr lang="en-US" altLang="en-US" dirty="0"/>
              <a:t> The digital divide</a:t>
            </a:r>
          </a:p>
          <a:p>
            <a:pPr marL="0" indent="0">
              <a:buNone/>
            </a:pPr>
            <a:r>
              <a:rPr lang="en-US" altLang="en-US" b="1" dirty="0">
                <a:solidFill>
                  <a:schemeClr val="tx2"/>
                </a:solidFill>
              </a:rPr>
              <a:t>10.6</a:t>
            </a:r>
            <a:r>
              <a:rPr lang="en-US" altLang="en-US" dirty="0"/>
              <a:t> The “winner-take-all society”</a:t>
            </a:r>
            <a:endParaRPr lang="en-IN" dirty="0"/>
          </a:p>
        </p:txBody>
      </p:sp>
      <p:sp>
        <p:nvSpPr>
          <p:cNvPr id="19" name="Title 18"/>
          <p:cNvSpPr>
            <a:spLocks noGrp="1"/>
          </p:cNvSpPr>
          <p:nvPr>
            <p:ph type="title"/>
          </p:nvPr>
        </p:nvSpPr>
        <p:spPr/>
        <p:txBody>
          <a:bodyPr/>
          <a:lstStyle/>
          <a:p>
            <a:r>
              <a:rPr lang="en-IN" dirty="0"/>
              <a:t>Learning Objectives</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150087" cy="4434275"/>
          </a:xfrm>
        </p:spPr>
        <p:txBody>
          <a:bodyPr/>
          <a:lstStyle/>
          <a:p>
            <a:pPr indent="-256032"/>
            <a:r>
              <a:rPr lang="en-US" altLang="en-US" dirty="0"/>
              <a:t>Computer-controlled minivan “drove” on freeways across U</a:t>
            </a:r>
            <a:r>
              <a:rPr lang="en-US" altLang="en-US" sz="100" dirty="0"/>
              <a:t> </a:t>
            </a:r>
            <a:r>
              <a:rPr lang="en-US" altLang="en-US" dirty="0"/>
              <a:t>S</a:t>
            </a:r>
            <a:r>
              <a:rPr lang="en-US" altLang="en-US" sz="100" dirty="0"/>
              <a:t> </a:t>
            </a:r>
            <a:r>
              <a:rPr lang="en-US" altLang="en-US" dirty="0"/>
              <a:t>A in 1995</a:t>
            </a:r>
          </a:p>
          <a:p>
            <a:pPr indent="-256032"/>
            <a:r>
              <a:rPr lang="en-US" altLang="en-US" dirty="0"/>
              <a:t>I</a:t>
            </a:r>
            <a:r>
              <a:rPr lang="en-US" altLang="en-US" sz="100" dirty="0"/>
              <a:t> </a:t>
            </a:r>
            <a:r>
              <a:rPr lang="en-US" altLang="en-US" dirty="0"/>
              <a:t>B</a:t>
            </a:r>
            <a:r>
              <a:rPr lang="en-US" altLang="en-US" sz="100" dirty="0"/>
              <a:t> </a:t>
            </a:r>
            <a:r>
              <a:rPr lang="en-US" altLang="en-US" dirty="0"/>
              <a:t>M supercomputer Deep Blue defeated chess champion Gary Kasparov in 1997</a:t>
            </a:r>
          </a:p>
          <a:p>
            <a:pPr indent="-256032"/>
            <a:r>
              <a:rPr lang="en-US" altLang="en-US" dirty="0"/>
              <a:t>Honda’s A</a:t>
            </a:r>
            <a:r>
              <a:rPr lang="en-US" altLang="en-US" sz="100" dirty="0"/>
              <a:t> </a:t>
            </a:r>
            <a:r>
              <a:rPr lang="en-US" altLang="en-US" dirty="0"/>
              <a:t>S</a:t>
            </a:r>
            <a:r>
              <a:rPr lang="en-US" altLang="en-US" sz="100" dirty="0"/>
              <a:t> </a:t>
            </a:r>
            <a:r>
              <a:rPr lang="en-US" altLang="en-US" dirty="0"/>
              <a:t>I</a:t>
            </a:r>
            <a:r>
              <a:rPr lang="en-US" altLang="en-US" sz="100" dirty="0"/>
              <a:t> </a:t>
            </a:r>
            <a:r>
              <a:rPr lang="en-US" altLang="en-US" dirty="0"/>
              <a:t>M</a:t>
            </a:r>
            <a:r>
              <a:rPr lang="en-US" altLang="en-US" sz="100" dirty="0"/>
              <a:t> </a:t>
            </a:r>
            <a:r>
              <a:rPr lang="en-US" altLang="en-US" dirty="0"/>
              <a:t>O android climbed and descended stairs (2000)</a:t>
            </a:r>
          </a:p>
          <a:p>
            <a:pPr indent="-256032"/>
            <a:r>
              <a:rPr lang="en-US" altLang="en-US" dirty="0"/>
              <a:t>Electrolux introduced robotic vacuum cleaner in 2001</a:t>
            </a:r>
          </a:p>
          <a:p>
            <a:pPr indent="-256032"/>
            <a:r>
              <a:rPr lang="en-US" altLang="en-US" dirty="0"/>
              <a:t>Five autonomous vehicles successfully completed 128-mile course in Nevada desert in 2005</a:t>
            </a:r>
            <a:endParaRPr lang="en-IN" dirty="0"/>
          </a:p>
        </p:txBody>
      </p:sp>
      <p:sp>
        <p:nvSpPr>
          <p:cNvPr id="2" name="Title 1"/>
          <p:cNvSpPr>
            <a:spLocks noGrp="1"/>
          </p:cNvSpPr>
          <p:nvPr>
            <p:ph type="title"/>
          </p:nvPr>
        </p:nvSpPr>
        <p:spPr/>
        <p:txBody>
          <a:bodyPr/>
          <a:lstStyle/>
          <a:p>
            <a:r>
              <a:rPr lang="en-US" sz="3000" dirty="0"/>
              <a:t>Notable Achievements in A</a:t>
            </a:r>
            <a:r>
              <a:rPr lang="en-US" sz="100" dirty="0"/>
              <a:t> </a:t>
            </a:r>
            <a:r>
              <a:rPr lang="en-US" sz="3000" dirty="0"/>
              <a:t>I Since 1995 </a:t>
            </a:r>
            <a:r>
              <a:rPr lang="en-US" sz="2000" b="0" dirty="0"/>
              <a:t>(1 of 2)</a:t>
            </a:r>
            <a:endParaRPr lang="en-IN" sz="2000" b="0" dirty="0"/>
          </a:p>
        </p:txBody>
      </p:sp>
    </p:spTree>
    <p:extLst>
      <p:ext uri="{BB962C8B-B14F-4D97-AF65-F5344CB8AC3E}">
        <p14:creationId xmlns:p14="http://schemas.microsoft.com/office/powerpoint/2010/main" val="535627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120270" cy="4434275"/>
          </a:xfrm>
        </p:spPr>
        <p:txBody>
          <a:bodyPr/>
          <a:lstStyle/>
          <a:p>
            <a:pPr indent="-256032"/>
            <a:r>
              <a:rPr lang="en-US" altLang="en-US" dirty="0"/>
              <a:t>Watson trounced two most successful human Jeopardy! champions in 2011</a:t>
            </a:r>
          </a:p>
          <a:p>
            <a:pPr indent="-256032"/>
            <a:r>
              <a:rPr lang="en-US" altLang="en-US" dirty="0"/>
              <a:t>Google’s self-driving cars logged more than one million miles between 2009 and 2015 without an accident (caused by the car)</a:t>
            </a:r>
          </a:p>
          <a:p>
            <a:pPr indent="-256032"/>
            <a:r>
              <a:rPr lang="en-US" altLang="en-US" dirty="0" err="1"/>
              <a:t>AlphaGo</a:t>
            </a:r>
            <a:r>
              <a:rPr lang="en-US" altLang="en-US" dirty="0"/>
              <a:t> program created by Google trounced </a:t>
            </a:r>
            <a:r>
              <a:rPr lang="en-US" altLang="en-US" dirty="0" err="1"/>
              <a:t>Ke</a:t>
            </a:r>
            <a:r>
              <a:rPr lang="en-US" altLang="en-US" dirty="0"/>
              <a:t> </a:t>
            </a:r>
            <a:r>
              <a:rPr lang="en-US" altLang="en-US" dirty="0" err="1"/>
              <a:t>Jie</a:t>
            </a:r>
            <a:r>
              <a:rPr lang="en-US" altLang="en-US" dirty="0"/>
              <a:t>, world’s #1 Go player, in multiplayer match in 2017</a:t>
            </a:r>
            <a:endParaRPr lang="en-IN" dirty="0"/>
          </a:p>
        </p:txBody>
      </p:sp>
      <p:sp>
        <p:nvSpPr>
          <p:cNvPr id="2" name="Title 1"/>
          <p:cNvSpPr>
            <a:spLocks noGrp="1"/>
          </p:cNvSpPr>
          <p:nvPr>
            <p:ph type="title"/>
          </p:nvPr>
        </p:nvSpPr>
        <p:spPr/>
        <p:txBody>
          <a:bodyPr/>
          <a:lstStyle/>
          <a:p>
            <a:r>
              <a:rPr lang="en-US" sz="3000" dirty="0"/>
              <a:t>Notable Achievements in A</a:t>
            </a:r>
            <a:r>
              <a:rPr lang="en-US" sz="100" dirty="0"/>
              <a:t> </a:t>
            </a:r>
            <a:r>
              <a:rPr lang="en-US" sz="3000" dirty="0"/>
              <a:t>I Since 1995 </a:t>
            </a:r>
            <a:r>
              <a:rPr lang="en-US" sz="2000" b="0" dirty="0"/>
              <a:t>(2 of 2)</a:t>
            </a:r>
            <a:endParaRPr lang="en-IN" sz="2000" b="0" dirty="0"/>
          </a:p>
        </p:txBody>
      </p:sp>
    </p:spTree>
    <p:extLst>
      <p:ext uri="{BB962C8B-B14F-4D97-AF65-F5344CB8AC3E}">
        <p14:creationId xmlns:p14="http://schemas.microsoft.com/office/powerpoint/2010/main" val="1622871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512092"/>
            <a:ext cx="8229600" cy="799248"/>
          </a:xfrm>
        </p:spPr>
        <p:txBody>
          <a:bodyPr/>
          <a:lstStyle/>
          <a:p>
            <a:pPr marL="432" indent="0">
              <a:buNone/>
            </a:pPr>
            <a:r>
              <a:rPr lang="en-US" sz="1600" dirty="0"/>
              <a:t>In 2011 an A</a:t>
            </a:r>
            <a:r>
              <a:rPr lang="en-US" sz="100" dirty="0"/>
              <a:t> </a:t>
            </a:r>
            <a:r>
              <a:rPr lang="en-US" sz="1600" dirty="0"/>
              <a:t>I program named Watson running on an I</a:t>
            </a:r>
            <a:r>
              <a:rPr lang="en-US" sz="100" dirty="0"/>
              <a:t> </a:t>
            </a:r>
            <a:r>
              <a:rPr lang="en-US" sz="1600" dirty="0"/>
              <a:t>B</a:t>
            </a:r>
            <a:r>
              <a:rPr lang="en-US" sz="100" dirty="0"/>
              <a:t> </a:t>
            </a:r>
            <a:r>
              <a:rPr lang="en-US" sz="1600" dirty="0"/>
              <a:t>M supercomputer trounced the two greatest (human) Jeopardy! champions: Ken Jennings and Brad Rutter.</a:t>
            </a:r>
            <a:br>
              <a:rPr lang="en-US" sz="1600" dirty="0"/>
            </a:br>
            <a:r>
              <a:rPr lang="en-US" sz="1600" dirty="0"/>
              <a:t>(A</a:t>
            </a:r>
            <a:r>
              <a:rPr lang="en-US" sz="100" dirty="0"/>
              <a:t> </a:t>
            </a:r>
            <a:r>
              <a:rPr lang="en-US" sz="1600" dirty="0"/>
              <a:t>P photo/Seth </a:t>
            </a:r>
            <a:r>
              <a:rPr lang="en-US" sz="1600" dirty="0" err="1"/>
              <a:t>Wenig</a:t>
            </a:r>
            <a:r>
              <a:rPr lang="en-US" sz="1600" dirty="0"/>
              <a:t>)</a:t>
            </a:r>
            <a:endParaRPr lang="en-IN" sz="1600" dirty="0"/>
          </a:p>
        </p:txBody>
      </p:sp>
      <p:pic>
        <p:nvPicPr>
          <p:cNvPr id="4" name="Picture 3" descr="In this image, two men and a computer compete on the game show, Jeopardy."/>
          <p:cNvPicPr>
            <a:picLocks noChangeAspect="1"/>
          </p:cNvPicPr>
          <p:nvPr/>
        </p:nvPicPr>
        <p:blipFill>
          <a:blip r:embed="rId2"/>
          <a:stretch>
            <a:fillRect/>
          </a:stretch>
        </p:blipFill>
        <p:spPr>
          <a:xfrm>
            <a:off x="1727233" y="1697066"/>
            <a:ext cx="5689535" cy="3682525"/>
          </a:xfrm>
          <a:prstGeom prst="rect">
            <a:avLst/>
          </a:prstGeom>
        </p:spPr>
      </p:pic>
      <p:sp>
        <p:nvSpPr>
          <p:cNvPr id="2" name="Title 1"/>
          <p:cNvSpPr>
            <a:spLocks noGrp="1"/>
          </p:cNvSpPr>
          <p:nvPr>
            <p:ph type="title"/>
          </p:nvPr>
        </p:nvSpPr>
        <p:spPr/>
        <p:txBody>
          <a:bodyPr/>
          <a:lstStyle/>
          <a:p>
            <a:r>
              <a:rPr lang="en-IN" dirty="0"/>
              <a:t>Watson Wins Jeopardy! Challenge</a:t>
            </a:r>
          </a:p>
        </p:txBody>
      </p:sp>
    </p:spTree>
    <p:extLst>
      <p:ext uri="{BB962C8B-B14F-4D97-AF65-F5344CB8AC3E}">
        <p14:creationId xmlns:p14="http://schemas.microsoft.com/office/powerpoint/2010/main" val="1614101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40691"/>
            <a:ext cx="8229600" cy="570648"/>
          </a:xfrm>
        </p:spPr>
        <p:txBody>
          <a:bodyPr/>
          <a:lstStyle/>
          <a:p>
            <a:pPr marL="432" indent="0">
              <a:buNone/>
            </a:pPr>
            <a:r>
              <a:rPr lang="en-US" sz="1600" dirty="0"/>
              <a:t>Between 2009 and 2015 Google self-driving cars drove more than a million miles in autonomous mode without causing a single accident. (John Green/T</a:t>
            </a:r>
            <a:r>
              <a:rPr lang="en-US" sz="100" dirty="0"/>
              <a:t> </a:t>
            </a:r>
            <a:r>
              <a:rPr lang="en-US" sz="1600" dirty="0"/>
              <a:t>N</a:t>
            </a:r>
            <a:r>
              <a:rPr lang="en-US" sz="100" dirty="0"/>
              <a:t> </a:t>
            </a:r>
            <a:r>
              <a:rPr lang="en-US" sz="1600" dirty="0"/>
              <a:t>S/Newscom)</a:t>
            </a:r>
            <a:endParaRPr lang="en-IN" sz="1600" dirty="0"/>
          </a:p>
        </p:txBody>
      </p:sp>
      <p:pic>
        <p:nvPicPr>
          <p:cNvPr id="4" name="Picture 3" descr="This is a photo of a car driving down the road with an imaging device mounted on its roof."/>
          <p:cNvPicPr>
            <a:picLocks noChangeAspect="1"/>
          </p:cNvPicPr>
          <p:nvPr/>
        </p:nvPicPr>
        <p:blipFill>
          <a:blip r:embed="rId2"/>
          <a:stretch>
            <a:fillRect/>
          </a:stretch>
        </p:blipFill>
        <p:spPr>
          <a:xfrm>
            <a:off x="2220953" y="1897125"/>
            <a:ext cx="4702095" cy="3719723"/>
          </a:xfrm>
          <a:prstGeom prst="rect">
            <a:avLst/>
          </a:prstGeom>
        </p:spPr>
      </p:pic>
      <p:sp>
        <p:nvSpPr>
          <p:cNvPr id="2" name="Title 1"/>
          <p:cNvSpPr>
            <a:spLocks noGrp="1"/>
          </p:cNvSpPr>
          <p:nvPr>
            <p:ph type="title"/>
          </p:nvPr>
        </p:nvSpPr>
        <p:spPr/>
        <p:txBody>
          <a:bodyPr/>
          <a:lstStyle/>
          <a:p>
            <a:r>
              <a:rPr lang="en-IN" dirty="0"/>
              <a:t>Google Self-Driving Car</a:t>
            </a:r>
          </a:p>
        </p:txBody>
      </p:sp>
    </p:spTree>
    <p:extLst>
      <p:ext uri="{BB962C8B-B14F-4D97-AF65-F5344CB8AC3E}">
        <p14:creationId xmlns:p14="http://schemas.microsoft.com/office/powerpoint/2010/main" val="3809444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229600" cy="4752399"/>
          </a:xfrm>
        </p:spPr>
        <p:txBody>
          <a:bodyPr/>
          <a:lstStyle/>
          <a:p>
            <a:r>
              <a:rPr lang="en-US" sz="2200" dirty="0"/>
              <a:t>Is it wrong to create machines capable of making human labor obsolete?</a:t>
            </a:r>
          </a:p>
          <a:p>
            <a:r>
              <a:rPr lang="en-US" sz="2200" dirty="0"/>
              <a:t>Would intelligent robots demoralize humanity?</a:t>
            </a:r>
          </a:p>
          <a:p>
            <a:r>
              <a:rPr lang="en-US" sz="2200" dirty="0"/>
              <a:t>Is it wrong to work on an intelligent machine if it can’t be guaranteed the machine will be benevolent toward humans?</a:t>
            </a:r>
          </a:p>
          <a:p>
            <a:r>
              <a:rPr lang="en-US" sz="2200" dirty="0"/>
              <a:t>What if a malevolent human puts intelligent machines to an evil use?</a:t>
            </a:r>
          </a:p>
          <a:p>
            <a:r>
              <a:rPr lang="en-US" sz="2200" dirty="0"/>
              <a:t>How would creative computers change our ideas about intellectual property?</a:t>
            </a:r>
          </a:p>
          <a:p>
            <a:r>
              <a:rPr lang="en-US" sz="2200" dirty="0"/>
              <a:t>How will our ideas about privacy change if superfast computers constantly analyze our electronic records?</a:t>
            </a:r>
            <a:endParaRPr lang="en-IN" sz="2200" dirty="0"/>
          </a:p>
        </p:txBody>
      </p:sp>
      <p:sp>
        <p:nvSpPr>
          <p:cNvPr id="2" name="Title 1"/>
          <p:cNvSpPr>
            <a:spLocks noGrp="1"/>
          </p:cNvSpPr>
          <p:nvPr>
            <p:ph type="title"/>
          </p:nvPr>
        </p:nvSpPr>
        <p:spPr/>
        <p:txBody>
          <a:bodyPr/>
          <a:lstStyle/>
          <a:p>
            <a:r>
              <a:rPr lang="en-US" dirty="0"/>
              <a:t>Moral Question Related to Robotics</a:t>
            </a:r>
            <a:endParaRPr lang="en-IN" dirty="0"/>
          </a:p>
        </p:txBody>
      </p:sp>
    </p:spTree>
    <p:extLst>
      <p:ext uri="{BB962C8B-B14F-4D97-AF65-F5344CB8AC3E}">
        <p14:creationId xmlns:p14="http://schemas.microsoft.com/office/powerpoint/2010/main" val="168359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10.3 Workplace Changes</a:t>
            </a:r>
          </a:p>
        </p:txBody>
      </p:sp>
    </p:spTree>
    <p:extLst>
      <p:ext uri="{BB962C8B-B14F-4D97-AF65-F5344CB8AC3E}">
        <p14:creationId xmlns:p14="http://schemas.microsoft.com/office/powerpoint/2010/main" val="1460583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Information technology integration into firms</a:t>
            </a:r>
          </a:p>
          <a:p>
            <a:pPr lvl="1"/>
            <a:r>
              <a:rPr lang="en-US" dirty="0"/>
              <a:t>Automating back office functions (e.g., payroll)</a:t>
            </a:r>
          </a:p>
          <a:p>
            <a:pPr lvl="1"/>
            <a:r>
              <a:rPr lang="en-US" dirty="0"/>
              <a:t>Improving manufacturing</a:t>
            </a:r>
          </a:p>
          <a:p>
            <a:pPr lvl="1"/>
            <a:r>
              <a:rPr lang="en-US" dirty="0"/>
              <a:t>Improving communication among business units</a:t>
            </a:r>
          </a:p>
          <a:p>
            <a:r>
              <a:rPr lang="en-US" dirty="0"/>
              <a:t>Results</a:t>
            </a:r>
          </a:p>
          <a:p>
            <a:pPr lvl="1"/>
            <a:r>
              <a:rPr lang="en-US" dirty="0"/>
              <a:t>Flattened organizational structures</a:t>
            </a:r>
          </a:p>
          <a:p>
            <a:pPr lvl="1"/>
            <a:r>
              <a:rPr lang="en-US" dirty="0"/>
              <a:t>Eliminating transactional middlemen (supply-chain automation)</a:t>
            </a:r>
            <a:endParaRPr lang="en-IN" dirty="0"/>
          </a:p>
        </p:txBody>
      </p:sp>
      <p:sp>
        <p:nvSpPr>
          <p:cNvPr id="2" name="Title 1"/>
          <p:cNvSpPr>
            <a:spLocks noGrp="1"/>
          </p:cNvSpPr>
          <p:nvPr>
            <p:ph type="title"/>
          </p:nvPr>
        </p:nvSpPr>
        <p:spPr/>
        <p:txBody>
          <a:bodyPr/>
          <a:lstStyle/>
          <a:p>
            <a:r>
              <a:rPr lang="en-IN" dirty="0"/>
              <a:t>Organizational Changes</a:t>
            </a:r>
          </a:p>
        </p:txBody>
      </p:sp>
    </p:spTree>
    <p:extLst>
      <p:ext uri="{BB962C8B-B14F-4D97-AF65-F5344CB8AC3E}">
        <p14:creationId xmlns:p14="http://schemas.microsoft.com/office/powerpoint/2010/main" val="3063661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293434"/>
            <a:ext cx="8229600" cy="1017909"/>
          </a:xfrm>
        </p:spPr>
        <p:txBody>
          <a:bodyPr/>
          <a:lstStyle/>
          <a:p>
            <a:pPr marL="432" indent="0">
              <a:buNone/>
            </a:pPr>
            <a:r>
              <a:rPr lang="en-US" sz="1600" dirty="0"/>
              <a:t>(a) When interactions are more expensive and time consuming, most information flows between people and their managers. Organizations are rigid and hierarchical. (b) When interactions become inexpensive and fast, the flow of information is much more flexible. Organizations become flatter and more dynamic.</a:t>
            </a:r>
            <a:endParaRPr lang="en-IN" sz="1600" dirty="0"/>
          </a:p>
        </p:txBody>
      </p:sp>
      <p:pic>
        <p:nvPicPr>
          <p:cNvPr id="4" name="Picture 3" descr="On the left is a flow chart organized in a top down orientation with a single element at the top, two in the middle and six at the bottom. On the right is a disorganized flowchart."/>
          <p:cNvPicPr>
            <a:picLocks noChangeAspect="1"/>
          </p:cNvPicPr>
          <p:nvPr/>
        </p:nvPicPr>
        <p:blipFill>
          <a:blip r:embed="rId2"/>
          <a:stretch>
            <a:fillRect/>
          </a:stretch>
        </p:blipFill>
        <p:spPr>
          <a:xfrm>
            <a:off x="882940" y="2087198"/>
            <a:ext cx="7378118" cy="2683603"/>
          </a:xfrm>
          <a:prstGeom prst="rect">
            <a:avLst/>
          </a:prstGeom>
        </p:spPr>
      </p:pic>
      <p:sp>
        <p:nvSpPr>
          <p:cNvPr id="2" name="Title 1"/>
          <p:cNvSpPr>
            <a:spLocks noGrp="1"/>
          </p:cNvSpPr>
          <p:nvPr>
            <p:ph type="title"/>
          </p:nvPr>
        </p:nvSpPr>
        <p:spPr/>
        <p:txBody>
          <a:bodyPr/>
          <a:lstStyle/>
          <a:p>
            <a:r>
              <a:rPr lang="en-US" sz="3400" dirty="0"/>
              <a:t>Inexpensive Interactions Lead to Flexible Information Flow</a:t>
            </a:r>
            <a:endParaRPr lang="en-IN" sz="3400" dirty="0"/>
          </a:p>
        </p:txBody>
      </p:sp>
    </p:spTree>
    <p:extLst>
      <p:ext uri="{BB962C8B-B14F-4D97-AF65-F5344CB8AC3E}">
        <p14:creationId xmlns:p14="http://schemas.microsoft.com/office/powerpoint/2010/main" val="267268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522029"/>
            <a:ext cx="8229600" cy="789309"/>
          </a:xfrm>
        </p:spPr>
        <p:txBody>
          <a:bodyPr/>
          <a:lstStyle/>
          <a:p>
            <a:pPr marL="432" indent="0">
              <a:buNone/>
            </a:pPr>
            <a:r>
              <a:rPr lang="en-US" sz="1600" dirty="0"/>
              <a:t>Greater use of information technology in the workplace has increased demand for employees in certain job categories while reducing demand for employees in other categories.</a:t>
            </a:r>
            <a:endParaRPr lang="en-IN" sz="1600" dirty="0"/>
          </a:p>
        </p:txBody>
      </p:sp>
      <p:graphicFrame>
        <p:nvGraphicFramePr>
          <p:cNvPr id="4" name="Table 3"/>
          <p:cNvGraphicFramePr>
            <a:graphicFrameLocks noGrp="1"/>
          </p:cNvGraphicFramePr>
          <p:nvPr>
            <p:extLst>
              <p:ext uri="{D42A27DB-BD31-4B8C-83A1-F6EECF244321}">
                <p14:modId xmlns:p14="http://schemas.microsoft.com/office/powerpoint/2010/main" val="2539489330"/>
              </p:ext>
            </p:extLst>
          </p:nvPr>
        </p:nvGraphicFramePr>
        <p:xfrm>
          <a:off x="1028700" y="2437749"/>
          <a:ext cx="7086600" cy="2225040"/>
        </p:xfrm>
        <a:graphic>
          <a:graphicData uri="http://schemas.openxmlformats.org/drawingml/2006/table">
            <a:tbl>
              <a:tblPr firstRow="1" bandRow="1">
                <a:tableStyleId>{5940675A-B579-460E-94D1-54222C63F5DA}</a:tableStyleId>
              </a:tblPr>
              <a:tblGrid>
                <a:gridCol w="3543300">
                  <a:extLst>
                    <a:ext uri="{9D8B030D-6E8A-4147-A177-3AD203B41FA5}">
                      <a16:colId xmlns:a16="http://schemas.microsoft.com/office/drawing/2014/main" val="472193683"/>
                    </a:ext>
                  </a:extLst>
                </a:gridCol>
                <a:gridCol w="3543300">
                  <a:extLst>
                    <a:ext uri="{9D8B030D-6E8A-4147-A177-3AD203B41FA5}">
                      <a16:colId xmlns:a16="http://schemas.microsoft.com/office/drawing/2014/main" val="3853291784"/>
                    </a:ext>
                  </a:extLst>
                </a:gridCol>
              </a:tblGrid>
              <a:tr h="370840">
                <a:tc>
                  <a:txBody>
                    <a:bodyPr/>
                    <a:lstStyle/>
                    <a:p>
                      <a:r>
                        <a:rPr lang="en-US" sz="1400" b="1" i="0" u="none" strike="noStrike" cap="none" dirty="0">
                          <a:solidFill>
                            <a:schemeClr val="tx1"/>
                          </a:solidFill>
                          <a:effectLst/>
                          <a:latin typeface="+mn-lt"/>
                          <a:ea typeface="+mn-ea"/>
                          <a:cs typeface="+mn-cs"/>
                          <a:sym typeface="Arial"/>
                        </a:rPr>
                        <a:t>Higher Demand</a:t>
                      </a:r>
                      <a:endParaRPr lang="en-US" b="1" dirty="0"/>
                    </a:p>
                  </a:txBody>
                  <a:tcPr/>
                </a:tc>
                <a:tc>
                  <a:txBody>
                    <a:bodyPr/>
                    <a:lstStyle/>
                    <a:p>
                      <a:r>
                        <a:rPr lang="en-US" sz="1400" b="1" i="0" u="none" strike="noStrike" cap="none" dirty="0">
                          <a:solidFill>
                            <a:schemeClr val="tx1"/>
                          </a:solidFill>
                          <a:effectLst/>
                          <a:latin typeface="+mn-lt"/>
                          <a:ea typeface="+mn-ea"/>
                          <a:cs typeface="+mn-cs"/>
                          <a:sym typeface="Arial"/>
                        </a:rPr>
                        <a:t>Lower Demand</a:t>
                      </a:r>
                      <a:endParaRPr lang="en-US" b="1" dirty="0"/>
                    </a:p>
                  </a:txBody>
                  <a:tcPr/>
                </a:tc>
                <a:extLst>
                  <a:ext uri="{0D108BD9-81ED-4DB2-BD59-A6C34878D82A}">
                    <a16:rowId xmlns:a16="http://schemas.microsoft.com/office/drawing/2014/main" val="1236239560"/>
                  </a:ext>
                </a:extLst>
              </a:tr>
              <a:tr h="370840">
                <a:tc>
                  <a:txBody>
                    <a:bodyPr/>
                    <a:lstStyle/>
                    <a:p>
                      <a:r>
                        <a:rPr lang="en-US" sz="1400" b="0" i="0" u="none" strike="noStrike" cap="none" dirty="0">
                          <a:solidFill>
                            <a:schemeClr val="tx1"/>
                          </a:solidFill>
                          <a:effectLst/>
                          <a:latin typeface="+mn-lt"/>
                          <a:ea typeface="+mn-ea"/>
                          <a:cs typeface="+mn-cs"/>
                          <a:sym typeface="Arial"/>
                        </a:rPr>
                        <a:t>Software engineers-applications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Butchers</a:t>
                      </a:r>
                      <a:endParaRPr lang="en-US" dirty="0"/>
                    </a:p>
                  </a:txBody>
                  <a:tcPr/>
                </a:tc>
                <a:extLst>
                  <a:ext uri="{0D108BD9-81ED-4DB2-BD59-A6C34878D82A}">
                    <a16:rowId xmlns:a16="http://schemas.microsoft.com/office/drawing/2014/main" val="16242987"/>
                  </a:ext>
                </a:extLst>
              </a:tr>
              <a:tr h="370840">
                <a:tc>
                  <a:txBody>
                    <a:bodyPr/>
                    <a:lstStyle/>
                    <a:p>
                      <a:r>
                        <a:rPr lang="en-US" sz="1400" b="0" i="0" u="none" strike="noStrike" cap="none" dirty="0">
                          <a:solidFill>
                            <a:schemeClr val="tx1"/>
                          </a:solidFill>
                          <a:effectLst/>
                          <a:latin typeface="+mn-lt"/>
                          <a:ea typeface="+mn-ea"/>
                          <a:cs typeface="+mn-cs"/>
                          <a:sym typeface="Arial"/>
                        </a:rPr>
                        <a:t>Computer support workers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Secretaries and stenographers</a:t>
                      </a:r>
                      <a:endParaRPr lang="en-US" dirty="0"/>
                    </a:p>
                  </a:txBody>
                  <a:tcPr/>
                </a:tc>
                <a:extLst>
                  <a:ext uri="{0D108BD9-81ED-4DB2-BD59-A6C34878D82A}">
                    <a16:rowId xmlns:a16="http://schemas.microsoft.com/office/drawing/2014/main" val="4082746656"/>
                  </a:ext>
                </a:extLst>
              </a:tr>
              <a:tr h="370840">
                <a:tc>
                  <a:txBody>
                    <a:bodyPr/>
                    <a:lstStyle/>
                    <a:p>
                      <a:r>
                        <a:rPr lang="en-US" sz="1400" b="0" i="0" u="none" strike="noStrike" cap="none" dirty="0">
                          <a:solidFill>
                            <a:schemeClr val="tx1"/>
                          </a:solidFill>
                          <a:effectLst/>
                          <a:latin typeface="+mn-lt"/>
                          <a:ea typeface="+mn-ea"/>
                          <a:cs typeface="+mn-cs"/>
                          <a:sym typeface="Arial"/>
                        </a:rPr>
                        <a:t>Software engineers-systems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Payroll clerks</a:t>
                      </a:r>
                      <a:endParaRPr lang="en-US" dirty="0"/>
                    </a:p>
                  </a:txBody>
                  <a:tcPr/>
                </a:tc>
                <a:extLst>
                  <a:ext uri="{0D108BD9-81ED-4DB2-BD59-A6C34878D82A}">
                    <a16:rowId xmlns:a16="http://schemas.microsoft.com/office/drawing/2014/main" val="1609350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tx1"/>
                          </a:solidFill>
                          <a:effectLst/>
                          <a:latin typeface="+mn-lt"/>
                          <a:ea typeface="+mn-ea"/>
                          <a:cs typeface="+mn-cs"/>
                          <a:sym typeface="Arial"/>
                        </a:rPr>
                        <a:t>Network administrators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Bank tellers</a:t>
                      </a:r>
                      <a:endParaRPr lang="en-US" dirty="0"/>
                    </a:p>
                  </a:txBody>
                  <a:tcPr/>
                </a:tc>
                <a:extLst>
                  <a:ext uri="{0D108BD9-81ED-4DB2-BD59-A6C34878D82A}">
                    <a16:rowId xmlns:a16="http://schemas.microsoft.com/office/drawing/2014/main" val="1185974246"/>
                  </a:ext>
                </a:extLst>
              </a:tr>
              <a:tr h="370840">
                <a:tc>
                  <a:txBody>
                    <a:bodyPr/>
                    <a:lstStyle/>
                    <a:p>
                      <a:r>
                        <a:rPr lang="en-US" sz="1400" b="0" i="0" u="none" strike="noStrike" cap="none" dirty="0">
                          <a:solidFill>
                            <a:schemeClr val="tx1"/>
                          </a:solidFill>
                          <a:effectLst/>
                          <a:latin typeface="+mn-lt"/>
                          <a:ea typeface="+mn-ea"/>
                          <a:cs typeface="+mn-cs"/>
                          <a:sym typeface="Arial"/>
                        </a:rPr>
                        <a:t>Network systems analysts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File clerks</a:t>
                      </a:r>
                      <a:endParaRPr lang="en-US" dirty="0"/>
                    </a:p>
                  </a:txBody>
                  <a:tcPr/>
                </a:tc>
                <a:extLst>
                  <a:ext uri="{0D108BD9-81ED-4DB2-BD59-A6C34878D82A}">
                    <a16:rowId xmlns:a16="http://schemas.microsoft.com/office/drawing/2014/main" val="3037771160"/>
                  </a:ext>
                </a:extLst>
              </a:tr>
            </a:tbl>
          </a:graphicData>
        </a:graphic>
      </p:graphicFrame>
      <p:sp>
        <p:nvSpPr>
          <p:cNvPr id="2" name="Title 1"/>
          <p:cNvSpPr>
            <a:spLocks noGrp="1"/>
          </p:cNvSpPr>
          <p:nvPr>
            <p:ph type="title"/>
          </p:nvPr>
        </p:nvSpPr>
        <p:spPr/>
        <p:txBody>
          <a:bodyPr/>
          <a:lstStyle/>
          <a:p>
            <a:r>
              <a:rPr lang="en-US" sz="3400" dirty="0"/>
              <a:t>Winners, Losers in the Workplace of the Future </a:t>
            </a:r>
            <a:r>
              <a:rPr lang="en-US" sz="2000" b="0" dirty="0"/>
              <a:t>(1 of 2)</a:t>
            </a:r>
            <a:endParaRPr lang="en-IN" sz="2000" b="0" dirty="0"/>
          </a:p>
        </p:txBody>
      </p:sp>
    </p:spTree>
    <p:extLst>
      <p:ext uri="{BB962C8B-B14F-4D97-AF65-F5344CB8AC3E}">
        <p14:creationId xmlns:p14="http://schemas.microsoft.com/office/powerpoint/2010/main" val="344271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512504"/>
            <a:ext cx="8229600" cy="789309"/>
          </a:xfrm>
        </p:spPr>
        <p:txBody>
          <a:bodyPr/>
          <a:lstStyle/>
          <a:p>
            <a:pPr marL="432" indent="0">
              <a:buNone/>
            </a:pPr>
            <a:r>
              <a:rPr lang="en-US" sz="1600" dirty="0"/>
              <a:t>Greater use of information technology in the workplace has increased demand for employees in certain job categories while reducing demand for employees in other categories.</a:t>
            </a:r>
            <a:endParaRPr lang="en-IN" sz="1600" dirty="0"/>
          </a:p>
        </p:txBody>
      </p:sp>
      <p:graphicFrame>
        <p:nvGraphicFramePr>
          <p:cNvPr id="5" name="Table 2"/>
          <p:cNvGraphicFramePr>
            <a:graphicFrameLocks noGrp="1"/>
          </p:cNvGraphicFramePr>
          <p:nvPr>
            <p:extLst>
              <p:ext uri="{D42A27DB-BD31-4B8C-83A1-F6EECF244321}">
                <p14:modId xmlns:p14="http://schemas.microsoft.com/office/powerpoint/2010/main" val="4071478373"/>
              </p:ext>
            </p:extLst>
          </p:nvPr>
        </p:nvGraphicFramePr>
        <p:xfrm>
          <a:off x="1017103" y="2444351"/>
          <a:ext cx="7086600" cy="2225040"/>
        </p:xfrm>
        <a:graphic>
          <a:graphicData uri="http://schemas.openxmlformats.org/drawingml/2006/table">
            <a:tbl>
              <a:tblPr firstRow="1" bandRow="1">
                <a:tableStyleId>{5940675A-B579-460E-94D1-54222C63F5DA}</a:tableStyleId>
              </a:tblPr>
              <a:tblGrid>
                <a:gridCol w="3543300">
                  <a:extLst>
                    <a:ext uri="{9D8B030D-6E8A-4147-A177-3AD203B41FA5}">
                      <a16:colId xmlns:a16="http://schemas.microsoft.com/office/drawing/2014/main" val="472193683"/>
                    </a:ext>
                  </a:extLst>
                </a:gridCol>
                <a:gridCol w="3543300">
                  <a:extLst>
                    <a:ext uri="{9D8B030D-6E8A-4147-A177-3AD203B41FA5}">
                      <a16:colId xmlns:a16="http://schemas.microsoft.com/office/drawing/2014/main" val="3853291784"/>
                    </a:ext>
                  </a:extLst>
                </a:gridCol>
              </a:tblGrid>
              <a:tr h="370840">
                <a:tc>
                  <a:txBody>
                    <a:bodyPr/>
                    <a:lstStyle/>
                    <a:p>
                      <a:r>
                        <a:rPr lang="en-US" sz="1400" b="1" i="0" u="none" strike="noStrike" cap="none" dirty="0">
                          <a:solidFill>
                            <a:schemeClr val="tx1"/>
                          </a:solidFill>
                          <a:effectLst/>
                          <a:latin typeface="+mn-lt"/>
                          <a:ea typeface="+mn-ea"/>
                          <a:cs typeface="+mn-cs"/>
                          <a:sym typeface="Arial"/>
                        </a:rPr>
                        <a:t>Higher Demand</a:t>
                      </a:r>
                      <a:endParaRPr lang="en-US" b="1" dirty="0"/>
                    </a:p>
                  </a:txBody>
                  <a:tcPr/>
                </a:tc>
                <a:tc>
                  <a:txBody>
                    <a:bodyPr/>
                    <a:lstStyle/>
                    <a:p>
                      <a:r>
                        <a:rPr lang="en-US" sz="1400" b="1" i="0" u="none" strike="noStrike" cap="none" dirty="0">
                          <a:solidFill>
                            <a:schemeClr val="tx1"/>
                          </a:solidFill>
                          <a:effectLst/>
                          <a:latin typeface="+mn-lt"/>
                          <a:ea typeface="+mn-ea"/>
                          <a:cs typeface="+mn-cs"/>
                          <a:sym typeface="Arial"/>
                        </a:rPr>
                        <a:t>Lower Demand</a:t>
                      </a:r>
                      <a:endParaRPr lang="en-US" b="1" dirty="0"/>
                    </a:p>
                  </a:txBody>
                  <a:tcPr/>
                </a:tc>
                <a:extLst>
                  <a:ext uri="{0D108BD9-81ED-4DB2-BD59-A6C34878D82A}">
                    <a16:rowId xmlns:a16="http://schemas.microsoft.com/office/drawing/2014/main" val="1236239560"/>
                  </a:ext>
                </a:extLst>
              </a:tr>
              <a:tr h="370840">
                <a:tc>
                  <a:txBody>
                    <a:bodyPr/>
                    <a:lstStyle/>
                    <a:p>
                      <a:r>
                        <a:rPr lang="en-US" sz="1400" b="0" i="0" u="none" strike="noStrike" cap="none" dirty="0">
                          <a:solidFill>
                            <a:schemeClr val="tx1"/>
                          </a:solidFill>
                          <a:effectLst/>
                          <a:latin typeface="+mn-lt"/>
                          <a:ea typeface="+mn-ea"/>
                          <a:cs typeface="+mn-cs"/>
                          <a:sym typeface="Arial"/>
                        </a:rPr>
                        <a:t>Desktop publishers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Cashiers</a:t>
                      </a:r>
                      <a:endParaRPr lang="en-US" dirty="0"/>
                    </a:p>
                  </a:txBody>
                  <a:tcPr/>
                </a:tc>
                <a:extLst>
                  <a:ext uri="{0D108BD9-81ED-4DB2-BD59-A6C34878D82A}">
                    <a16:rowId xmlns:a16="http://schemas.microsoft.com/office/drawing/2014/main" val="16242987"/>
                  </a:ext>
                </a:extLst>
              </a:tr>
              <a:tr h="370840">
                <a:tc>
                  <a:txBody>
                    <a:bodyPr/>
                    <a:lstStyle/>
                    <a:p>
                      <a:r>
                        <a:rPr lang="en-US" sz="1400" b="0" i="0" u="none" strike="noStrike" cap="none" dirty="0">
                          <a:solidFill>
                            <a:schemeClr val="tx1"/>
                          </a:solidFill>
                          <a:effectLst/>
                          <a:latin typeface="+mn-lt"/>
                          <a:ea typeface="+mn-ea"/>
                          <a:cs typeface="+mn-cs"/>
                          <a:sym typeface="Arial"/>
                        </a:rPr>
                        <a:t>Database administrators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Typist</a:t>
                      </a:r>
                      <a:endParaRPr lang="en-US" dirty="0"/>
                    </a:p>
                  </a:txBody>
                  <a:tcPr/>
                </a:tc>
                <a:extLst>
                  <a:ext uri="{0D108BD9-81ED-4DB2-BD59-A6C34878D82A}">
                    <a16:rowId xmlns:a16="http://schemas.microsoft.com/office/drawing/2014/main" val="4082746656"/>
                  </a:ext>
                </a:extLst>
              </a:tr>
              <a:tr h="370840">
                <a:tc>
                  <a:txBody>
                    <a:bodyPr/>
                    <a:lstStyle/>
                    <a:p>
                      <a:r>
                        <a:rPr lang="en-US" sz="1400" b="0" i="0" u="none" strike="noStrike" cap="none" dirty="0">
                          <a:solidFill>
                            <a:schemeClr val="tx1"/>
                          </a:solidFill>
                          <a:effectLst/>
                          <a:latin typeface="+mn-lt"/>
                          <a:ea typeface="+mn-ea"/>
                          <a:cs typeface="+mn-cs"/>
                          <a:sym typeface="Arial"/>
                        </a:rPr>
                        <a:t>Personal and home-care aides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Pharmacists</a:t>
                      </a:r>
                      <a:endParaRPr lang="en-US" dirty="0"/>
                    </a:p>
                  </a:txBody>
                  <a:tcPr/>
                </a:tc>
                <a:extLst>
                  <a:ext uri="{0D108BD9-81ED-4DB2-BD59-A6C34878D82A}">
                    <a16:rowId xmlns:a16="http://schemas.microsoft.com/office/drawing/2014/main" val="1609350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tx1"/>
                          </a:solidFill>
                          <a:effectLst/>
                          <a:latin typeface="+mn-lt"/>
                          <a:ea typeface="+mn-ea"/>
                          <a:cs typeface="+mn-cs"/>
                          <a:sym typeface="Arial"/>
                        </a:rPr>
                        <a:t>Computer systems analysts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Bookkeepers</a:t>
                      </a:r>
                      <a:endParaRPr lang="en-US" dirty="0"/>
                    </a:p>
                  </a:txBody>
                  <a:tcPr/>
                </a:tc>
                <a:extLst>
                  <a:ext uri="{0D108BD9-81ED-4DB2-BD59-A6C34878D82A}">
                    <a16:rowId xmlns:a16="http://schemas.microsoft.com/office/drawing/2014/main" val="1185974246"/>
                  </a:ext>
                </a:extLst>
              </a:tr>
              <a:tr h="370840">
                <a:tc>
                  <a:txBody>
                    <a:bodyPr/>
                    <a:lstStyle/>
                    <a:p>
                      <a:r>
                        <a:rPr lang="en-US" sz="1400" b="0" i="0" u="none" strike="noStrike" cap="none" dirty="0">
                          <a:solidFill>
                            <a:schemeClr val="tx1"/>
                          </a:solidFill>
                          <a:effectLst/>
                          <a:latin typeface="+mn-lt"/>
                          <a:ea typeface="+mn-ea"/>
                          <a:cs typeface="+mn-cs"/>
                          <a:sym typeface="Arial"/>
                        </a:rPr>
                        <a:t>Medical assistants</a:t>
                      </a:r>
                      <a:endParaRPr lang="en-US" dirty="0"/>
                    </a:p>
                  </a:txBody>
                  <a:tcPr/>
                </a:tc>
                <a:tc>
                  <a:txBody>
                    <a:bodyPr/>
                    <a:lstStyle/>
                    <a:p>
                      <a:r>
                        <a:rPr lang="en-US" sz="1400" b="0" i="0" u="none" strike="noStrike" cap="none" dirty="0">
                          <a:solidFill>
                            <a:schemeClr val="tx1"/>
                          </a:solidFill>
                          <a:effectLst/>
                          <a:latin typeface="+mn-lt"/>
                          <a:ea typeface="+mn-ea"/>
                          <a:cs typeface="+mn-cs"/>
                          <a:sym typeface="Arial"/>
                        </a:rPr>
                        <a:t>Postal clerks</a:t>
                      </a:r>
                      <a:endParaRPr lang="en-US" dirty="0"/>
                    </a:p>
                  </a:txBody>
                  <a:tcPr/>
                </a:tc>
                <a:extLst>
                  <a:ext uri="{0D108BD9-81ED-4DB2-BD59-A6C34878D82A}">
                    <a16:rowId xmlns:a16="http://schemas.microsoft.com/office/drawing/2014/main" val="3037771160"/>
                  </a:ext>
                </a:extLst>
              </a:tr>
            </a:tbl>
          </a:graphicData>
        </a:graphic>
      </p:graphicFrame>
      <p:sp>
        <p:nvSpPr>
          <p:cNvPr id="2" name="Title 1"/>
          <p:cNvSpPr>
            <a:spLocks noGrp="1"/>
          </p:cNvSpPr>
          <p:nvPr>
            <p:ph type="title"/>
          </p:nvPr>
        </p:nvSpPr>
        <p:spPr/>
        <p:txBody>
          <a:bodyPr/>
          <a:lstStyle/>
          <a:p>
            <a:r>
              <a:rPr lang="en-US" sz="3400" dirty="0"/>
              <a:t>Winners, Losers in the Workplace of the Future </a:t>
            </a:r>
            <a:r>
              <a:rPr lang="en-US" sz="2000" b="0" dirty="0"/>
              <a:t>(2 of 2)</a:t>
            </a:r>
            <a:endParaRPr lang="en-IN" sz="2000" b="0" dirty="0"/>
          </a:p>
        </p:txBody>
      </p:sp>
    </p:spTree>
    <p:extLst>
      <p:ext uri="{BB962C8B-B14F-4D97-AF65-F5344CB8AC3E}">
        <p14:creationId xmlns:p14="http://schemas.microsoft.com/office/powerpoint/2010/main" val="254710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10.1 Introduction</a:t>
            </a:r>
            <a:r>
              <a:rPr lang="en-IN" sz="100" dirty="0"/>
              <a:t> </a:t>
            </a:r>
          </a:p>
        </p:txBody>
      </p:sp>
    </p:spTree>
    <p:extLst>
      <p:ext uri="{BB962C8B-B14F-4D97-AF65-F5344CB8AC3E}">
        <p14:creationId xmlns:p14="http://schemas.microsoft.com/office/powerpoint/2010/main" val="301915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Employees work away from traditional place of work</a:t>
            </a:r>
          </a:p>
          <a:p>
            <a:r>
              <a:rPr lang="en-US" dirty="0"/>
              <a:t>Examples</a:t>
            </a:r>
          </a:p>
          <a:p>
            <a:pPr lvl="1"/>
            <a:r>
              <a:rPr lang="en-US" dirty="0"/>
              <a:t>Home office</a:t>
            </a:r>
          </a:p>
          <a:p>
            <a:pPr lvl="1"/>
            <a:r>
              <a:rPr lang="en-US" dirty="0"/>
              <a:t>Commuting to a tele center</a:t>
            </a:r>
          </a:p>
          <a:p>
            <a:pPr lvl="1"/>
            <a:r>
              <a:rPr lang="en-US" dirty="0"/>
              <a:t>Salespersons with no office</a:t>
            </a:r>
          </a:p>
          <a:p>
            <a:r>
              <a:rPr lang="en-US" dirty="0"/>
              <a:t>About 37% of Americans do some telework</a:t>
            </a:r>
            <a:endParaRPr lang="en-IN" dirty="0"/>
          </a:p>
        </p:txBody>
      </p:sp>
      <p:sp>
        <p:nvSpPr>
          <p:cNvPr id="2" name="Title 1"/>
          <p:cNvSpPr>
            <a:spLocks noGrp="1"/>
          </p:cNvSpPr>
          <p:nvPr>
            <p:ph type="title"/>
          </p:nvPr>
        </p:nvSpPr>
        <p:spPr/>
        <p:txBody>
          <a:bodyPr/>
          <a:lstStyle/>
          <a:p>
            <a:r>
              <a:rPr lang="en-IN" dirty="0"/>
              <a:t>Telework</a:t>
            </a:r>
          </a:p>
        </p:txBody>
      </p:sp>
    </p:spTree>
    <p:extLst>
      <p:ext uri="{BB962C8B-B14F-4D97-AF65-F5344CB8AC3E}">
        <p14:creationId xmlns:p14="http://schemas.microsoft.com/office/powerpoint/2010/main" val="220024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Increases productivity</a:t>
            </a:r>
          </a:p>
          <a:p>
            <a:r>
              <a:rPr lang="en-US" dirty="0"/>
              <a:t>Reduces absenteeism</a:t>
            </a:r>
          </a:p>
          <a:p>
            <a:r>
              <a:rPr lang="en-US" dirty="0"/>
              <a:t>Improves morale</a:t>
            </a:r>
          </a:p>
          <a:p>
            <a:r>
              <a:rPr lang="en-US" dirty="0"/>
              <a:t>Helps recruitment and retention of top employees</a:t>
            </a:r>
          </a:p>
          <a:p>
            <a:r>
              <a:rPr lang="en-US" dirty="0"/>
              <a:t>Saves overhead</a:t>
            </a:r>
          </a:p>
          <a:p>
            <a:r>
              <a:rPr lang="en-US" dirty="0"/>
              <a:t>Improves company resilience</a:t>
            </a:r>
          </a:p>
          <a:p>
            <a:r>
              <a:rPr lang="en-US" dirty="0"/>
              <a:t>Helps environment</a:t>
            </a:r>
          </a:p>
          <a:p>
            <a:r>
              <a:rPr lang="en-US" dirty="0"/>
              <a:t>Saves employees money</a:t>
            </a:r>
            <a:endParaRPr lang="en-IN" dirty="0"/>
          </a:p>
        </p:txBody>
      </p:sp>
      <p:sp>
        <p:nvSpPr>
          <p:cNvPr id="2" name="Title 1"/>
          <p:cNvSpPr>
            <a:spLocks noGrp="1"/>
          </p:cNvSpPr>
          <p:nvPr>
            <p:ph type="title"/>
          </p:nvPr>
        </p:nvSpPr>
        <p:spPr/>
        <p:txBody>
          <a:bodyPr/>
          <a:lstStyle/>
          <a:p>
            <a:r>
              <a:rPr lang="en-IN" dirty="0"/>
              <a:t>Advantages of Telework</a:t>
            </a:r>
          </a:p>
        </p:txBody>
      </p:sp>
    </p:spTree>
    <p:extLst>
      <p:ext uri="{BB962C8B-B14F-4D97-AF65-F5344CB8AC3E}">
        <p14:creationId xmlns:p14="http://schemas.microsoft.com/office/powerpoint/2010/main" val="3301388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Threatens managers’ control and authority</a:t>
            </a:r>
          </a:p>
          <a:p>
            <a:r>
              <a:rPr lang="en-US" dirty="0"/>
              <a:t>Makes face-to-face meetings with customers impossible</a:t>
            </a:r>
          </a:p>
          <a:p>
            <a:r>
              <a:rPr lang="en-US" dirty="0"/>
              <a:t>Sensitive information less secure</a:t>
            </a:r>
          </a:p>
          <a:p>
            <a:r>
              <a:rPr lang="en-US" dirty="0"/>
              <a:t>Team meetings more difficult</a:t>
            </a:r>
          </a:p>
          <a:p>
            <a:r>
              <a:rPr lang="en-US" dirty="0"/>
              <a:t>Teleworkers less visible</a:t>
            </a:r>
          </a:p>
          <a:p>
            <a:r>
              <a:rPr lang="en-US" dirty="0"/>
              <a:t>Teleworkers “out of the loop”</a:t>
            </a:r>
          </a:p>
          <a:p>
            <a:r>
              <a:rPr lang="en-US" dirty="0"/>
              <a:t>Isolation of teleworkers</a:t>
            </a:r>
          </a:p>
          <a:p>
            <a:r>
              <a:rPr lang="en-US" dirty="0"/>
              <a:t>Teleworkers work longer hours for same pay</a:t>
            </a:r>
            <a:endParaRPr lang="en-IN" dirty="0"/>
          </a:p>
        </p:txBody>
      </p:sp>
      <p:sp>
        <p:nvSpPr>
          <p:cNvPr id="2" name="Title 1"/>
          <p:cNvSpPr>
            <a:spLocks noGrp="1"/>
          </p:cNvSpPr>
          <p:nvPr>
            <p:ph type="title"/>
          </p:nvPr>
        </p:nvSpPr>
        <p:spPr/>
        <p:txBody>
          <a:bodyPr/>
          <a:lstStyle/>
          <a:p>
            <a:r>
              <a:rPr lang="en-IN" dirty="0"/>
              <a:t>Disadvantages of Telework</a:t>
            </a:r>
          </a:p>
        </p:txBody>
      </p:sp>
    </p:spTree>
    <p:extLst>
      <p:ext uri="{BB962C8B-B14F-4D97-AF65-F5344CB8AC3E}">
        <p14:creationId xmlns:p14="http://schemas.microsoft.com/office/powerpoint/2010/main" val="88273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Companies less committed to employees</a:t>
            </a:r>
          </a:p>
          <a:p>
            <a:r>
              <a:rPr lang="en-US" dirty="0"/>
              <a:t>Lay-offs not taboo as they once were</a:t>
            </a:r>
          </a:p>
          <a:p>
            <a:r>
              <a:rPr lang="en-US" dirty="0"/>
              <a:t>Companies hiring more subcontractors and temporary employees</a:t>
            </a:r>
          </a:p>
          <a:p>
            <a:pPr lvl="1"/>
            <a:r>
              <a:rPr lang="en-US" dirty="0"/>
              <a:t>Saves money on benefits</a:t>
            </a:r>
          </a:p>
          <a:p>
            <a:pPr lvl="1"/>
            <a:r>
              <a:rPr lang="en-US" dirty="0"/>
              <a:t>Makes it easier to downsize</a:t>
            </a:r>
            <a:endParaRPr lang="en-IN" dirty="0"/>
          </a:p>
        </p:txBody>
      </p:sp>
      <p:sp>
        <p:nvSpPr>
          <p:cNvPr id="2" name="Title 1"/>
          <p:cNvSpPr>
            <a:spLocks noGrp="1"/>
          </p:cNvSpPr>
          <p:nvPr>
            <p:ph type="title"/>
          </p:nvPr>
        </p:nvSpPr>
        <p:spPr/>
        <p:txBody>
          <a:bodyPr/>
          <a:lstStyle/>
          <a:p>
            <a:r>
              <a:rPr lang="en-US" dirty="0"/>
              <a:t>The Gig Economy </a:t>
            </a:r>
            <a:r>
              <a:rPr lang="en-US" sz="2000" b="0" dirty="0"/>
              <a:t>(1 of 3)</a:t>
            </a:r>
            <a:endParaRPr lang="en-IN" sz="2000" b="0" dirty="0"/>
          </a:p>
        </p:txBody>
      </p:sp>
    </p:spTree>
    <p:extLst>
      <p:ext uri="{BB962C8B-B14F-4D97-AF65-F5344CB8AC3E}">
        <p14:creationId xmlns:p14="http://schemas.microsoft.com/office/powerpoint/2010/main" val="3630534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Some start-ups make money by connecting people who want a service with people willing to provide that service</a:t>
            </a:r>
          </a:p>
          <a:p>
            <a:r>
              <a:rPr lang="en-US" dirty="0"/>
              <a:t>Gig economy: Service workers making a living by completing short-term jobs for clients</a:t>
            </a:r>
          </a:p>
          <a:p>
            <a:r>
              <a:rPr lang="en-US" dirty="0"/>
              <a:t>Examples</a:t>
            </a:r>
          </a:p>
          <a:p>
            <a:pPr lvl="1"/>
            <a:r>
              <a:rPr lang="en-US" dirty="0"/>
              <a:t>Uber, Lyft: Connect riders and drivers</a:t>
            </a:r>
          </a:p>
          <a:p>
            <a:pPr lvl="1"/>
            <a:r>
              <a:rPr lang="en-US" dirty="0" err="1"/>
              <a:t>Instacart</a:t>
            </a:r>
            <a:r>
              <a:rPr lang="en-US" dirty="0"/>
              <a:t>: Grocery delivery service</a:t>
            </a:r>
          </a:p>
          <a:p>
            <a:pPr lvl="1"/>
            <a:r>
              <a:rPr lang="en-US" dirty="0"/>
              <a:t>Airbnb: Connect travelers and those with accommodations</a:t>
            </a:r>
            <a:endParaRPr lang="en-IN" dirty="0"/>
          </a:p>
        </p:txBody>
      </p:sp>
      <p:sp>
        <p:nvSpPr>
          <p:cNvPr id="2" name="Title 1"/>
          <p:cNvSpPr>
            <a:spLocks noGrp="1"/>
          </p:cNvSpPr>
          <p:nvPr>
            <p:ph type="title"/>
          </p:nvPr>
        </p:nvSpPr>
        <p:spPr/>
        <p:txBody>
          <a:bodyPr/>
          <a:lstStyle/>
          <a:p>
            <a:r>
              <a:rPr lang="en-US" dirty="0"/>
              <a:t>The Gig Economy </a:t>
            </a:r>
            <a:r>
              <a:rPr lang="en-US" sz="2000" b="0" dirty="0"/>
              <a:t>(2 of 3)</a:t>
            </a:r>
            <a:endParaRPr lang="en-IN" sz="2000" b="0" dirty="0"/>
          </a:p>
        </p:txBody>
      </p:sp>
    </p:spTree>
    <p:extLst>
      <p:ext uri="{BB962C8B-B14F-4D97-AF65-F5344CB8AC3E}">
        <p14:creationId xmlns:p14="http://schemas.microsoft.com/office/powerpoint/2010/main" val="4167847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Proponents say workers gain independence, flexibility</a:t>
            </a:r>
          </a:p>
          <a:p>
            <a:r>
              <a:rPr lang="en-US" dirty="0"/>
              <a:t>Critics say these are last-resort jobs and competition among workers drives down wages</a:t>
            </a:r>
          </a:p>
          <a:p>
            <a:r>
              <a:rPr lang="en-US" dirty="0"/>
              <a:t>Robert Reich: “The big money goes to the corporations that own the software. The scraps go to the on-demand workers.”</a:t>
            </a:r>
          </a:p>
          <a:p>
            <a:r>
              <a:rPr lang="en-US" dirty="0"/>
              <a:t>Uber and Lyft drivers filed lawsuits to be classified as employees</a:t>
            </a:r>
            <a:endParaRPr lang="en-IN" dirty="0"/>
          </a:p>
        </p:txBody>
      </p:sp>
      <p:sp>
        <p:nvSpPr>
          <p:cNvPr id="2" name="Title 1"/>
          <p:cNvSpPr>
            <a:spLocks noGrp="1"/>
          </p:cNvSpPr>
          <p:nvPr>
            <p:ph type="title"/>
          </p:nvPr>
        </p:nvSpPr>
        <p:spPr/>
        <p:txBody>
          <a:bodyPr/>
          <a:lstStyle/>
          <a:p>
            <a:r>
              <a:rPr lang="en-US" dirty="0"/>
              <a:t>The Gig Economy </a:t>
            </a:r>
            <a:r>
              <a:rPr lang="en-US" sz="2000" b="0" dirty="0"/>
              <a:t>(3 of 3)</a:t>
            </a:r>
            <a:endParaRPr lang="en-IN" sz="2000" b="0" dirty="0"/>
          </a:p>
        </p:txBody>
      </p:sp>
    </p:spTree>
    <p:extLst>
      <p:ext uri="{BB962C8B-B14F-4D97-AF65-F5344CB8AC3E}">
        <p14:creationId xmlns:p14="http://schemas.microsoft.com/office/powerpoint/2010/main" val="1352735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70506"/>
            <a:ext cx="8229600" cy="540831"/>
          </a:xfrm>
        </p:spPr>
        <p:txBody>
          <a:bodyPr/>
          <a:lstStyle/>
          <a:p>
            <a:pPr marL="432" indent="0">
              <a:buNone/>
            </a:pPr>
            <a:r>
              <a:rPr lang="en-US" sz="1600" dirty="0"/>
              <a:t>Comparing a driver for a ride-sharing app with a traditional employee and a traditional independent contractor.</a:t>
            </a:r>
            <a:endParaRPr lang="en-IN" sz="1600" dirty="0"/>
          </a:p>
        </p:txBody>
      </p:sp>
      <p:graphicFrame>
        <p:nvGraphicFramePr>
          <p:cNvPr id="4" name="Table 3"/>
          <p:cNvGraphicFramePr>
            <a:graphicFrameLocks noGrp="1"/>
          </p:cNvGraphicFramePr>
          <p:nvPr>
            <p:extLst>
              <p:ext uri="{D42A27DB-BD31-4B8C-83A1-F6EECF244321}">
                <p14:modId xmlns:p14="http://schemas.microsoft.com/office/powerpoint/2010/main" val="1061149790"/>
              </p:ext>
            </p:extLst>
          </p:nvPr>
        </p:nvGraphicFramePr>
        <p:xfrm>
          <a:off x="530087" y="1655629"/>
          <a:ext cx="8146773" cy="4023360"/>
        </p:xfrm>
        <a:graphic>
          <a:graphicData uri="http://schemas.openxmlformats.org/drawingml/2006/table">
            <a:tbl>
              <a:tblPr firstRow="1" bandRow="1">
                <a:tableStyleId>{40F9630F-82C1-40B7-BC3A-925EFCFF5E92}</a:tableStyleId>
              </a:tblPr>
              <a:tblGrid>
                <a:gridCol w="2715591">
                  <a:extLst>
                    <a:ext uri="{9D8B030D-6E8A-4147-A177-3AD203B41FA5}">
                      <a16:colId xmlns:a16="http://schemas.microsoft.com/office/drawing/2014/main" val="4269169680"/>
                    </a:ext>
                  </a:extLst>
                </a:gridCol>
                <a:gridCol w="2715591">
                  <a:extLst>
                    <a:ext uri="{9D8B030D-6E8A-4147-A177-3AD203B41FA5}">
                      <a16:colId xmlns:a16="http://schemas.microsoft.com/office/drawing/2014/main" val="3613770229"/>
                    </a:ext>
                  </a:extLst>
                </a:gridCol>
                <a:gridCol w="2715591">
                  <a:extLst>
                    <a:ext uri="{9D8B030D-6E8A-4147-A177-3AD203B41FA5}">
                      <a16:colId xmlns:a16="http://schemas.microsoft.com/office/drawing/2014/main" val="2610825152"/>
                    </a:ext>
                  </a:extLst>
                </a:gridCol>
              </a:tblGrid>
              <a:tr h="175760">
                <a:tc>
                  <a:txBody>
                    <a:bodyPr/>
                    <a:lstStyle/>
                    <a:p>
                      <a:r>
                        <a:rPr lang="en-US" dirty="0">
                          <a:latin typeface="+mn-lt"/>
                        </a:rPr>
                        <a:t>Employee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Driver for a Ride-sharing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Independent Conctractor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8291297"/>
                  </a:ext>
                </a:extLst>
              </a:tr>
              <a:tr h="175760">
                <a:tc>
                  <a:txBody>
                    <a:bodyPr/>
                    <a:lstStyle/>
                    <a:p>
                      <a:r>
                        <a:rPr lang="en-US" dirty="0">
                          <a:latin typeface="+mn-lt"/>
                        </a:rPr>
                        <a:t>Does not set own working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Sets own working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Sets own working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9768277"/>
                  </a:ext>
                </a:extLst>
              </a:tr>
              <a:tr h="298791">
                <a:tc>
                  <a:txBody>
                    <a:bodyPr/>
                    <a:lstStyle/>
                    <a:p>
                      <a:r>
                        <a:rPr lang="en-US" dirty="0">
                          <a:latin typeface="+mn-lt"/>
                        </a:rPr>
                        <a:t>Work assigned by employer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Only feasible way to find customers</a:t>
                      </a:r>
                      <a:r>
                        <a:rPr lang="en-US" baseline="0" dirty="0">
                          <a:latin typeface="+mn-lt"/>
                        </a:rPr>
                        <a:t> is through app</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Advertises</a:t>
                      </a:r>
                      <a:r>
                        <a:rPr lang="en-US" baseline="0" dirty="0">
                          <a:latin typeface="+mn-lt"/>
                        </a:rPr>
                        <a:t> to find work</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4093846"/>
                  </a:ext>
                </a:extLst>
              </a:tr>
              <a:tr h="175760">
                <a:tc>
                  <a:txBody>
                    <a:bodyPr/>
                    <a:lstStyle/>
                    <a:p>
                      <a:r>
                        <a:rPr lang="en-US" dirty="0">
                          <a:latin typeface="+mn-lt"/>
                        </a:rPr>
                        <a:t>Employer sets wages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Earnings set by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Sets own fees for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627485"/>
                  </a:ext>
                </a:extLst>
              </a:tr>
              <a:tr h="175760">
                <a:tc>
                  <a:txBody>
                    <a:bodyPr/>
                    <a:lstStyle/>
                    <a:p>
                      <a:r>
                        <a:rPr lang="en-US" dirty="0">
                          <a:latin typeface="+mn-lt"/>
                        </a:rPr>
                        <a:t>Entitled</a:t>
                      </a:r>
                      <a:r>
                        <a:rPr lang="en-US" baseline="0" dirty="0">
                          <a:latin typeface="+mn-lt"/>
                        </a:rPr>
                        <a:t> to minimum wage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Not entitled</a:t>
                      </a:r>
                      <a:r>
                        <a:rPr lang="en-US" baseline="0" dirty="0">
                          <a:latin typeface="+mn-lt"/>
                        </a:rPr>
                        <a:t> to minimum wage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Not entitled to minimum</a:t>
                      </a:r>
                      <a:r>
                        <a:rPr lang="en-US" baseline="0" dirty="0">
                          <a:latin typeface="+mn-lt"/>
                        </a:rPr>
                        <a:t> wage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5987835"/>
                  </a:ext>
                </a:extLst>
              </a:tr>
              <a:tr h="421823">
                <a:tc>
                  <a:txBody>
                    <a:bodyPr/>
                    <a:lstStyle/>
                    <a:p>
                      <a:r>
                        <a:rPr lang="en-US" dirty="0">
                          <a:latin typeface="+mn-lt"/>
                        </a:rPr>
                        <a:t>Pays only employee’s portion of Social Security 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Pays both employee’s and employer’s portions of Social Security 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Pays both employee’s and employer’s portion of Social Security 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311632"/>
                  </a:ext>
                </a:extLst>
              </a:tr>
              <a:tr h="298791">
                <a:tc>
                  <a:txBody>
                    <a:bodyPr/>
                    <a:lstStyle/>
                    <a:p>
                      <a:r>
                        <a:rPr lang="en-US" dirty="0">
                          <a:latin typeface="+mn-lt"/>
                        </a:rPr>
                        <a:t>Can get fired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Can be taken</a:t>
                      </a:r>
                      <a:r>
                        <a:rPr lang="en-US" baseline="0" dirty="0">
                          <a:latin typeface="+mn-lt"/>
                        </a:rPr>
                        <a:t> off list of providers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Cannot be fired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241935"/>
                  </a:ext>
                </a:extLst>
              </a:tr>
              <a:tr h="298791">
                <a:tc>
                  <a:txBody>
                    <a:bodyPr/>
                    <a:lstStyle/>
                    <a:p>
                      <a:r>
                        <a:rPr lang="en-US" dirty="0">
                          <a:latin typeface="+mn-lt"/>
                        </a:rPr>
                        <a:t>Eligible for</a:t>
                      </a:r>
                      <a:r>
                        <a:rPr lang="en-US" baseline="0" dirty="0">
                          <a:latin typeface="+mn-lt"/>
                        </a:rPr>
                        <a:t> unemployment insurance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Not eligible for unemployment insurance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Not eligible for unemployment insurance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7366027"/>
                  </a:ext>
                </a:extLst>
              </a:tr>
              <a:tr h="298791">
                <a:tc>
                  <a:txBody>
                    <a:bodyPr/>
                    <a:lstStyle/>
                    <a:p>
                      <a:r>
                        <a:rPr lang="en-US" dirty="0">
                          <a:latin typeface="+mn-lt"/>
                        </a:rPr>
                        <a:t>Can unionize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Courts must determine if drivers</a:t>
                      </a:r>
                      <a:r>
                        <a:rPr lang="en-US" baseline="0" dirty="0">
                          <a:latin typeface="+mn-lt"/>
                        </a:rPr>
                        <a:t> can unionize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mn-lt"/>
                        </a:rPr>
                        <a:t>Cannot unionize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5723812"/>
                  </a:ext>
                </a:extLst>
              </a:tr>
            </a:tbl>
          </a:graphicData>
        </a:graphic>
      </p:graphicFrame>
      <p:sp>
        <p:nvSpPr>
          <p:cNvPr id="2" name="Title 1"/>
          <p:cNvSpPr>
            <a:spLocks noGrp="1"/>
          </p:cNvSpPr>
          <p:nvPr>
            <p:ph type="title"/>
          </p:nvPr>
        </p:nvSpPr>
        <p:spPr/>
        <p:txBody>
          <a:bodyPr/>
          <a:lstStyle/>
          <a:p>
            <a:r>
              <a:rPr lang="en-US" dirty="0"/>
              <a:t>Gig Workers: Caught in the Middle?</a:t>
            </a:r>
            <a:endParaRPr lang="en-IN" dirty="0"/>
          </a:p>
        </p:txBody>
      </p:sp>
    </p:spTree>
    <p:extLst>
      <p:ext uri="{BB962C8B-B14F-4D97-AF65-F5344CB8AC3E}">
        <p14:creationId xmlns:p14="http://schemas.microsoft.com/office/powerpoint/2010/main" val="1794047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Two-thirds of companies monitor Internet use of their employees</a:t>
            </a:r>
          </a:p>
          <a:p>
            <a:r>
              <a:rPr lang="en-US" dirty="0"/>
              <a:t>Other examples of monitoring</a:t>
            </a:r>
          </a:p>
          <a:p>
            <a:pPr lvl="1"/>
            <a:r>
              <a:rPr lang="en-US" dirty="0"/>
              <a:t>Video surveillance</a:t>
            </a:r>
          </a:p>
          <a:p>
            <a:pPr lvl="1"/>
            <a:r>
              <a:rPr lang="en-US" dirty="0"/>
              <a:t>Monitoring keyboard activity</a:t>
            </a:r>
          </a:p>
          <a:p>
            <a:pPr lvl="1"/>
            <a:r>
              <a:rPr lang="en-US" dirty="0"/>
              <a:t>Monitoring time spent on phone</a:t>
            </a:r>
          </a:p>
          <a:p>
            <a:pPr lvl="1"/>
            <a:r>
              <a:rPr lang="en-US" dirty="0"/>
              <a:t>Monitoring emails</a:t>
            </a:r>
          </a:p>
          <a:p>
            <a:r>
              <a:rPr lang="en-US" dirty="0"/>
              <a:t>Purpose: Identify inappropriate use of company resources</a:t>
            </a:r>
          </a:p>
          <a:p>
            <a:pPr lvl="1"/>
            <a:r>
              <a:rPr lang="en-US" dirty="0"/>
              <a:t>Can also detect illegal activities</a:t>
            </a:r>
            <a:endParaRPr lang="en-IN" dirty="0"/>
          </a:p>
        </p:txBody>
      </p:sp>
      <p:sp>
        <p:nvSpPr>
          <p:cNvPr id="2" name="Title 1"/>
          <p:cNvSpPr>
            <a:spLocks noGrp="1"/>
          </p:cNvSpPr>
          <p:nvPr>
            <p:ph type="title"/>
          </p:nvPr>
        </p:nvSpPr>
        <p:spPr/>
        <p:txBody>
          <a:bodyPr/>
          <a:lstStyle/>
          <a:p>
            <a:r>
              <a:rPr lang="en-IN" dirty="0"/>
              <a:t>Monitoring </a:t>
            </a:r>
            <a:r>
              <a:rPr lang="en-IN" sz="2000" b="0" dirty="0"/>
              <a:t>(1 of 2)</a:t>
            </a:r>
          </a:p>
        </p:txBody>
      </p:sp>
    </p:spTree>
    <p:extLst>
      <p:ext uri="{BB962C8B-B14F-4D97-AF65-F5344CB8AC3E}">
        <p14:creationId xmlns:p14="http://schemas.microsoft.com/office/powerpoint/2010/main" val="2482773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Other uses of monitoring</a:t>
            </a:r>
          </a:p>
          <a:p>
            <a:pPr lvl="1"/>
            <a:r>
              <a:rPr lang="en-US" dirty="0"/>
              <a:t>Gauge productivity</a:t>
            </a:r>
          </a:p>
          <a:p>
            <a:pPr lvl="1"/>
            <a:r>
              <a:rPr lang="en-US" dirty="0"/>
              <a:t>Improve productivity</a:t>
            </a:r>
          </a:p>
          <a:p>
            <a:pPr lvl="1"/>
            <a:r>
              <a:rPr lang="en-US" dirty="0"/>
              <a:t>Improve security; i.e., in schools</a:t>
            </a:r>
          </a:p>
          <a:p>
            <a:r>
              <a:rPr lang="en-US" dirty="0"/>
              <a:t>Evidence shows that monitoring…</a:t>
            </a:r>
          </a:p>
          <a:p>
            <a:pPr lvl="1"/>
            <a:r>
              <a:rPr lang="en-US" dirty="0"/>
              <a:t>Makes employees more focused on work</a:t>
            </a:r>
          </a:p>
          <a:p>
            <a:pPr lvl="1"/>
            <a:r>
              <a:rPr lang="en-US" dirty="0"/>
              <a:t>Reduces job satisfaction</a:t>
            </a:r>
            <a:endParaRPr lang="en-IN" dirty="0"/>
          </a:p>
        </p:txBody>
      </p:sp>
      <p:sp>
        <p:nvSpPr>
          <p:cNvPr id="2" name="Title 1"/>
          <p:cNvSpPr>
            <a:spLocks noGrp="1"/>
          </p:cNvSpPr>
          <p:nvPr>
            <p:ph type="title"/>
          </p:nvPr>
        </p:nvSpPr>
        <p:spPr/>
        <p:txBody>
          <a:bodyPr/>
          <a:lstStyle/>
          <a:p>
            <a:r>
              <a:rPr lang="en-IN" dirty="0"/>
              <a:t>Monitoring </a:t>
            </a:r>
            <a:r>
              <a:rPr lang="en-IN" sz="2000" b="0" dirty="0"/>
              <a:t>(2 of 2)</a:t>
            </a:r>
          </a:p>
        </p:txBody>
      </p:sp>
    </p:spTree>
    <p:extLst>
      <p:ext uri="{BB962C8B-B14F-4D97-AF65-F5344CB8AC3E}">
        <p14:creationId xmlns:p14="http://schemas.microsoft.com/office/powerpoint/2010/main" val="2346499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Software development teams in India since 1980s</a:t>
            </a:r>
          </a:p>
          <a:p>
            <a:r>
              <a:rPr lang="en-US" dirty="0"/>
              <a:t>Advantages of multinational teams</a:t>
            </a:r>
          </a:p>
          <a:p>
            <a:pPr lvl="1"/>
            <a:r>
              <a:rPr lang="en-US" dirty="0"/>
              <a:t>Company has people on duty more hours per day</a:t>
            </a:r>
          </a:p>
          <a:p>
            <a:pPr lvl="1"/>
            <a:r>
              <a:rPr lang="en-US" dirty="0"/>
              <a:t>Cost savings</a:t>
            </a:r>
          </a:p>
          <a:p>
            <a:r>
              <a:rPr lang="en-US" dirty="0"/>
              <a:t>Disadvantage of multinational teams</a:t>
            </a:r>
          </a:p>
          <a:p>
            <a:pPr lvl="1"/>
            <a:r>
              <a:rPr lang="en-US" dirty="0"/>
              <a:t>Poorer infrastructure in less developed countries</a:t>
            </a:r>
            <a:endParaRPr lang="en-IN" dirty="0"/>
          </a:p>
        </p:txBody>
      </p:sp>
      <p:sp>
        <p:nvSpPr>
          <p:cNvPr id="2" name="Title 1"/>
          <p:cNvSpPr>
            <a:spLocks noGrp="1"/>
          </p:cNvSpPr>
          <p:nvPr>
            <p:ph type="title"/>
          </p:nvPr>
        </p:nvSpPr>
        <p:spPr/>
        <p:txBody>
          <a:bodyPr/>
          <a:lstStyle/>
          <a:p>
            <a:r>
              <a:rPr lang="en-IN" dirty="0"/>
              <a:t>Multinational Teams</a:t>
            </a:r>
          </a:p>
        </p:txBody>
      </p:sp>
    </p:spTree>
    <p:extLst>
      <p:ext uri="{BB962C8B-B14F-4D97-AF65-F5344CB8AC3E}">
        <p14:creationId xmlns:p14="http://schemas.microsoft.com/office/powerpoint/2010/main" val="800060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indent="-256032"/>
            <a:r>
              <a:rPr lang="en-US" altLang="en-US" sz="2200" dirty="0"/>
              <a:t>Information technology and automation affecting workplace</a:t>
            </a:r>
          </a:p>
          <a:p>
            <a:pPr lvl="1"/>
            <a:r>
              <a:rPr lang="en-US" altLang="en-US" sz="2200" dirty="0"/>
              <a:t>Increases in productivity</a:t>
            </a:r>
          </a:p>
          <a:p>
            <a:pPr lvl="1"/>
            <a:r>
              <a:rPr lang="en-US" altLang="en-US" sz="2200" dirty="0"/>
              <a:t>Job creation and destruction</a:t>
            </a:r>
          </a:p>
          <a:p>
            <a:pPr lvl="1"/>
            <a:r>
              <a:rPr lang="en-US" altLang="en-US" sz="2200" dirty="0"/>
              <a:t>Globalization of job market</a:t>
            </a:r>
          </a:p>
          <a:p>
            <a:pPr lvl="1"/>
            <a:r>
              <a:rPr lang="en-US" altLang="en-US" sz="2200" dirty="0"/>
              <a:t>Organization of companies</a:t>
            </a:r>
          </a:p>
          <a:p>
            <a:pPr lvl="1"/>
            <a:r>
              <a:rPr lang="en-US" altLang="en-US" sz="2200" dirty="0"/>
              <a:t>Telework</a:t>
            </a:r>
          </a:p>
          <a:p>
            <a:pPr lvl="1"/>
            <a:r>
              <a:rPr lang="en-US" altLang="en-US" sz="2200" dirty="0"/>
              <a:t>Workplace monitoring</a:t>
            </a:r>
          </a:p>
          <a:p>
            <a:pPr indent="-256032"/>
            <a:r>
              <a:rPr lang="en-US" altLang="en-US" sz="2200" dirty="0"/>
              <a:t>Impacts of information technology on society</a:t>
            </a:r>
          </a:p>
          <a:p>
            <a:pPr lvl="1"/>
            <a:r>
              <a:rPr lang="en-US" altLang="en-US" sz="2200" dirty="0"/>
              <a:t>Digital divide</a:t>
            </a:r>
          </a:p>
          <a:p>
            <a:pPr lvl="1"/>
            <a:r>
              <a:rPr lang="en-US" altLang="en-US" sz="2200" dirty="0"/>
              <a:t>Winner-take-all effects</a:t>
            </a:r>
            <a:endParaRPr lang="en-IN" sz="2200" dirty="0"/>
          </a:p>
        </p:txBody>
      </p:sp>
      <p:sp>
        <p:nvSpPr>
          <p:cNvPr id="2" name="Title 1"/>
          <p:cNvSpPr>
            <a:spLocks noGrp="1"/>
          </p:cNvSpPr>
          <p:nvPr>
            <p:ph type="title"/>
          </p:nvPr>
        </p:nvSpPr>
        <p:spPr/>
        <p:txBody>
          <a:bodyPr/>
          <a:lstStyle/>
          <a:p>
            <a:r>
              <a:rPr lang="en-IN" dirty="0"/>
              <a:t>10.1 Introduction</a:t>
            </a:r>
          </a:p>
        </p:txBody>
      </p:sp>
    </p:spTree>
    <p:extLst>
      <p:ext uri="{BB962C8B-B14F-4D97-AF65-F5344CB8AC3E}">
        <p14:creationId xmlns:p14="http://schemas.microsoft.com/office/powerpoint/2010/main" val="461726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10.4 Globalization</a:t>
            </a:r>
          </a:p>
        </p:txBody>
      </p:sp>
    </p:spTree>
    <p:extLst>
      <p:ext uri="{BB962C8B-B14F-4D97-AF65-F5344CB8AC3E}">
        <p14:creationId xmlns:p14="http://schemas.microsoft.com/office/powerpoint/2010/main" val="4146716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Globalization: Process of creating a worldwide network of businesses and markets</a:t>
            </a:r>
          </a:p>
          <a:p>
            <a:r>
              <a:rPr lang="en-US" dirty="0"/>
              <a:t>Globalization causes a greater mobility of goods, services, and capital around the world</a:t>
            </a:r>
          </a:p>
          <a:p>
            <a:r>
              <a:rPr lang="en-US" dirty="0"/>
              <a:t>Globalization made possible through rapidly decreasing cost of information technology</a:t>
            </a:r>
            <a:endParaRPr lang="en-IN" dirty="0"/>
          </a:p>
        </p:txBody>
      </p:sp>
      <p:sp>
        <p:nvSpPr>
          <p:cNvPr id="2" name="Title 1"/>
          <p:cNvSpPr>
            <a:spLocks noGrp="1"/>
          </p:cNvSpPr>
          <p:nvPr>
            <p:ph type="title"/>
          </p:nvPr>
        </p:nvSpPr>
        <p:spPr/>
        <p:txBody>
          <a:bodyPr/>
          <a:lstStyle/>
          <a:p>
            <a:r>
              <a:rPr lang="en-IN" dirty="0"/>
              <a:t>Globalization Basics</a:t>
            </a:r>
          </a:p>
        </p:txBody>
      </p:sp>
    </p:spTree>
    <p:extLst>
      <p:ext uri="{BB962C8B-B14F-4D97-AF65-F5344CB8AC3E}">
        <p14:creationId xmlns:p14="http://schemas.microsoft.com/office/powerpoint/2010/main" val="52936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60568"/>
            <a:ext cx="8229600" cy="550770"/>
          </a:xfrm>
        </p:spPr>
        <p:txBody>
          <a:bodyPr/>
          <a:lstStyle/>
          <a:p>
            <a:pPr marL="432" indent="0">
              <a:buNone/>
            </a:pPr>
            <a:r>
              <a:rPr lang="en-US" sz="1600" dirty="0"/>
              <a:t>Dramatic declines in the cost of computing and communications made global enterprises feasible by the mid-1990s.</a:t>
            </a:r>
            <a:endParaRPr lang="en-IN" sz="1600" dirty="0"/>
          </a:p>
        </p:txBody>
      </p:sp>
      <p:pic>
        <p:nvPicPr>
          <p:cNvPr id="4" name="Picture 3" descr="The y axis shows various dollar amounts, in exponents of ten from one cent to one thousand dollars. The x axis shows years in increments of 20 from 19 30 to 19 90. There are two lines. one leads from approximately 500 dollars in 19 30 to approximately 9 dollars in 19 90. This is labeled cost of three-minute telephone call from New York to London, 19 96 dollars. The other line drops from approximately 800 dollars in 19 70 to approximately 5 cents in 19 90. This line is titled computer cost, dollars per million instructions per second."/>
          <p:cNvPicPr>
            <a:picLocks noChangeAspect="1"/>
          </p:cNvPicPr>
          <p:nvPr/>
        </p:nvPicPr>
        <p:blipFill>
          <a:blip r:embed="rId2"/>
          <a:stretch>
            <a:fillRect/>
          </a:stretch>
        </p:blipFill>
        <p:spPr>
          <a:xfrm>
            <a:off x="1520825" y="1571257"/>
            <a:ext cx="6102350" cy="4033535"/>
          </a:xfrm>
          <a:prstGeom prst="rect">
            <a:avLst/>
          </a:prstGeom>
        </p:spPr>
      </p:pic>
      <p:sp>
        <p:nvSpPr>
          <p:cNvPr id="2" name="Title 1"/>
          <p:cNvSpPr>
            <a:spLocks noGrp="1"/>
          </p:cNvSpPr>
          <p:nvPr>
            <p:ph type="title"/>
          </p:nvPr>
        </p:nvSpPr>
        <p:spPr/>
        <p:txBody>
          <a:bodyPr/>
          <a:lstStyle/>
          <a:p>
            <a:r>
              <a:rPr lang="en-US" sz="3400" dirty="0"/>
              <a:t>I</a:t>
            </a:r>
            <a:r>
              <a:rPr lang="en-US" sz="100" dirty="0"/>
              <a:t> </a:t>
            </a:r>
            <a:r>
              <a:rPr lang="en-US" sz="3400" dirty="0"/>
              <a:t>T Improvements Led to Global Enterprises</a:t>
            </a:r>
            <a:endParaRPr lang="en-IN" sz="3400" dirty="0"/>
          </a:p>
        </p:txBody>
      </p:sp>
    </p:spTree>
    <p:extLst>
      <p:ext uri="{BB962C8B-B14F-4D97-AF65-F5344CB8AC3E}">
        <p14:creationId xmlns:p14="http://schemas.microsoft.com/office/powerpoint/2010/main" val="3094817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Increases competition</a:t>
            </a:r>
          </a:p>
          <a:p>
            <a:r>
              <a:rPr lang="en-US" dirty="0"/>
              <a:t>People in poorer countries deserve jobs, too</a:t>
            </a:r>
          </a:p>
          <a:p>
            <a:r>
              <a:rPr lang="en-US" dirty="0"/>
              <a:t>It is a tried-and-true route for a poor country to become prosperous</a:t>
            </a:r>
          </a:p>
          <a:p>
            <a:r>
              <a:rPr lang="en-US" dirty="0"/>
              <a:t>Global jobs reduce unrest and increase stability</a:t>
            </a:r>
            <a:endParaRPr lang="en-IN" dirty="0"/>
          </a:p>
        </p:txBody>
      </p:sp>
      <p:sp>
        <p:nvSpPr>
          <p:cNvPr id="2" name="Title 1"/>
          <p:cNvSpPr>
            <a:spLocks noGrp="1"/>
          </p:cNvSpPr>
          <p:nvPr>
            <p:ph type="title"/>
          </p:nvPr>
        </p:nvSpPr>
        <p:spPr/>
        <p:txBody>
          <a:bodyPr/>
          <a:lstStyle/>
          <a:p>
            <a:r>
              <a:rPr lang="en-IN" dirty="0"/>
              <a:t>Arguments for Globalization</a:t>
            </a:r>
          </a:p>
        </p:txBody>
      </p:sp>
    </p:spTree>
    <p:extLst>
      <p:ext uri="{BB962C8B-B14F-4D97-AF65-F5344CB8AC3E}">
        <p14:creationId xmlns:p14="http://schemas.microsoft.com/office/powerpoint/2010/main" val="2018878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140148" cy="4434275"/>
          </a:xfrm>
        </p:spPr>
        <p:txBody>
          <a:bodyPr/>
          <a:lstStyle/>
          <a:p>
            <a:r>
              <a:rPr lang="en-US" dirty="0"/>
              <a:t>Makes the United States subordinate to the World Trade Organization</a:t>
            </a:r>
          </a:p>
          <a:p>
            <a:r>
              <a:rPr lang="en-US" dirty="0"/>
              <a:t>Forces American workers to compete with foreigners who do not get decent wages and benefits</a:t>
            </a:r>
          </a:p>
          <a:p>
            <a:r>
              <a:rPr lang="en-US" dirty="0"/>
              <a:t>Accelerates exodus of manufacturing and white-collar jobs from United States</a:t>
            </a:r>
          </a:p>
          <a:p>
            <a:r>
              <a:rPr lang="en-US" dirty="0"/>
              <a:t>Hurts workers in foreign countries, too</a:t>
            </a:r>
          </a:p>
          <a:p>
            <a:pPr lvl="1"/>
            <a:r>
              <a:rPr lang="en-US" dirty="0"/>
              <a:t>Example: Individual Mexican corn farmers cannot compete with large U</a:t>
            </a:r>
            <a:r>
              <a:rPr lang="en-US" sz="100" dirty="0"/>
              <a:t> </a:t>
            </a:r>
            <a:r>
              <a:rPr lang="en-US" dirty="0"/>
              <a:t>S agribusinesses subsidized by American government</a:t>
            </a:r>
            <a:endParaRPr lang="en-IN" dirty="0"/>
          </a:p>
        </p:txBody>
      </p:sp>
      <p:sp>
        <p:nvSpPr>
          <p:cNvPr id="2" name="Title 1"/>
          <p:cNvSpPr>
            <a:spLocks noGrp="1"/>
          </p:cNvSpPr>
          <p:nvPr>
            <p:ph type="title"/>
          </p:nvPr>
        </p:nvSpPr>
        <p:spPr/>
        <p:txBody>
          <a:bodyPr/>
          <a:lstStyle/>
          <a:p>
            <a:r>
              <a:rPr lang="en-IN" dirty="0"/>
              <a:t>Arguments against Globalization</a:t>
            </a:r>
          </a:p>
        </p:txBody>
      </p:sp>
    </p:spTree>
    <p:extLst>
      <p:ext uri="{BB962C8B-B14F-4D97-AF65-F5344CB8AC3E}">
        <p14:creationId xmlns:p14="http://schemas.microsoft.com/office/powerpoint/2010/main" val="576613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Dot-com: Internet-related start-up company</a:t>
            </a:r>
          </a:p>
          <a:p>
            <a:r>
              <a:rPr lang="en-US" dirty="0"/>
              <a:t>Early 2000: stock prices of dot-coms fell sharply</a:t>
            </a:r>
          </a:p>
          <a:p>
            <a:r>
              <a:rPr lang="en-US" dirty="0"/>
              <a:t>Hundreds of dot-coms went out of business</a:t>
            </a:r>
          </a:p>
          <a:p>
            <a:r>
              <a:rPr lang="en-US" dirty="0"/>
              <a:t>Half a million high-tech jobs lost</a:t>
            </a:r>
            <a:endParaRPr lang="en-IN" dirty="0"/>
          </a:p>
        </p:txBody>
      </p:sp>
      <p:sp>
        <p:nvSpPr>
          <p:cNvPr id="2" name="Title 1"/>
          <p:cNvSpPr>
            <a:spLocks noGrp="1"/>
          </p:cNvSpPr>
          <p:nvPr>
            <p:ph type="title"/>
          </p:nvPr>
        </p:nvSpPr>
        <p:spPr/>
        <p:txBody>
          <a:bodyPr/>
          <a:lstStyle/>
          <a:p>
            <a:r>
              <a:rPr lang="en-US" sz="3400" dirty="0"/>
              <a:t>Dot-Com Bust Increases I</a:t>
            </a:r>
            <a:r>
              <a:rPr lang="en-US" sz="100" dirty="0"/>
              <a:t> </a:t>
            </a:r>
            <a:r>
              <a:rPr lang="en-US" sz="3400" dirty="0"/>
              <a:t>T Sector Unemployment</a:t>
            </a:r>
            <a:endParaRPr lang="en-IN" sz="3400" dirty="0"/>
          </a:p>
        </p:txBody>
      </p:sp>
    </p:spTree>
    <p:extLst>
      <p:ext uri="{BB962C8B-B14F-4D97-AF65-F5344CB8AC3E}">
        <p14:creationId xmlns:p14="http://schemas.microsoft.com/office/powerpoint/2010/main" val="1750791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sz="1800" dirty="0"/>
              <a:t>Visas allow foreigners to work inside United States</a:t>
            </a:r>
          </a:p>
          <a:p>
            <a:r>
              <a:rPr lang="en-US" sz="1800" dirty="0"/>
              <a:t>H-1B visa</a:t>
            </a:r>
          </a:p>
          <a:p>
            <a:pPr lvl="1"/>
            <a:r>
              <a:rPr lang="en-US" sz="1800" dirty="0"/>
              <a:t>Right to work up in United States to six years</a:t>
            </a:r>
          </a:p>
          <a:p>
            <a:pPr lvl="1"/>
            <a:r>
              <a:rPr lang="en-US" sz="1800" dirty="0"/>
              <a:t>Company must show no qualified Americans available</a:t>
            </a:r>
          </a:p>
          <a:p>
            <a:pPr lvl="1"/>
            <a:r>
              <a:rPr lang="en-US" sz="1800" dirty="0"/>
              <a:t>Congress still authorizes 65,000 H-1B visas per year, plus 20,000 more for foreigners with advanced degrees</a:t>
            </a:r>
          </a:p>
          <a:p>
            <a:r>
              <a:rPr lang="en-US" sz="1800" dirty="0"/>
              <a:t>L-1 visa</a:t>
            </a:r>
          </a:p>
          <a:p>
            <a:pPr lvl="1"/>
            <a:r>
              <a:rPr lang="en-US" sz="1800" dirty="0"/>
              <a:t>Allows a company to transfer a worker from an overseas facility to the United States</a:t>
            </a:r>
          </a:p>
          <a:p>
            <a:pPr lvl="1"/>
            <a:r>
              <a:rPr lang="en-US" sz="1800" dirty="0"/>
              <a:t>Workers do not need to be paid the prevailing wage</a:t>
            </a:r>
          </a:p>
          <a:p>
            <a:pPr lvl="1"/>
            <a:r>
              <a:rPr lang="en-US" sz="1800" dirty="0"/>
              <a:t>In 2017 about 78,000 foreigners employed in U</a:t>
            </a:r>
            <a:r>
              <a:rPr lang="en-US" sz="100" dirty="0"/>
              <a:t> </a:t>
            </a:r>
            <a:r>
              <a:rPr lang="en-US" sz="1800" dirty="0"/>
              <a:t>S under L-1 visa</a:t>
            </a:r>
            <a:endParaRPr lang="en-IN" sz="1800" dirty="0"/>
          </a:p>
        </p:txBody>
      </p:sp>
      <p:sp>
        <p:nvSpPr>
          <p:cNvPr id="2" name="Title 1"/>
          <p:cNvSpPr>
            <a:spLocks noGrp="1"/>
          </p:cNvSpPr>
          <p:nvPr>
            <p:ph type="title"/>
          </p:nvPr>
        </p:nvSpPr>
        <p:spPr/>
        <p:txBody>
          <a:bodyPr/>
          <a:lstStyle/>
          <a:p>
            <a:r>
              <a:rPr lang="en-US" sz="3400" dirty="0"/>
              <a:t>Foreign Workers in the U</a:t>
            </a:r>
            <a:r>
              <a:rPr lang="en-US" sz="100" dirty="0"/>
              <a:t> </a:t>
            </a:r>
            <a:r>
              <a:rPr lang="en-US" sz="3400" dirty="0"/>
              <a:t>S I</a:t>
            </a:r>
            <a:r>
              <a:rPr lang="en-US" sz="100" dirty="0"/>
              <a:t> </a:t>
            </a:r>
            <a:r>
              <a:rPr lang="en-US" sz="3400" dirty="0"/>
              <a:t>T Industry</a:t>
            </a:r>
            <a:endParaRPr lang="en-IN" sz="3400" dirty="0"/>
          </a:p>
        </p:txBody>
      </p:sp>
    </p:spTree>
    <p:extLst>
      <p:ext uri="{BB962C8B-B14F-4D97-AF65-F5344CB8AC3E}">
        <p14:creationId xmlns:p14="http://schemas.microsoft.com/office/powerpoint/2010/main" val="3793199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China is world’s number one producer of computer hardware, making 90 percent of all P</a:t>
            </a:r>
            <a:r>
              <a:rPr lang="en-US" sz="100" dirty="0"/>
              <a:t> </a:t>
            </a:r>
            <a:r>
              <a:rPr lang="en-US" dirty="0"/>
              <a:t>Cs</a:t>
            </a:r>
          </a:p>
          <a:p>
            <a:r>
              <a:rPr lang="en-US" dirty="0"/>
              <a:t>I</a:t>
            </a:r>
            <a:r>
              <a:rPr lang="en-US" sz="100" dirty="0"/>
              <a:t> </a:t>
            </a:r>
            <a:r>
              <a:rPr lang="en-US" dirty="0"/>
              <a:t>T outsourcing to India is growing rapidly</a:t>
            </a:r>
          </a:p>
          <a:p>
            <a:r>
              <a:rPr lang="en-US" dirty="0"/>
              <a:t>Number of college students in China increasing rapidly</a:t>
            </a:r>
          </a:p>
          <a:p>
            <a:r>
              <a:rPr lang="en-US" dirty="0"/>
              <a:t>A</a:t>
            </a:r>
            <a:r>
              <a:rPr lang="en-US" sz="100" dirty="0"/>
              <a:t> </a:t>
            </a:r>
            <a:r>
              <a:rPr lang="en-US" dirty="0"/>
              <a:t>C</a:t>
            </a:r>
            <a:r>
              <a:rPr lang="en-US" sz="100" dirty="0"/>
              <a:t> </a:t>
            </a:r>
            <a:r>
              <a:rPr lang="en-US" dirty="0"/>
              <a:t>M Collegiate Programming Contest provides evidence of global competition</a:t>
            </a:r>
          </a:p>
          <a:p>
            <a:pPr lvl="1"/>
            <a:r>
              <a:rPr lang="en-US" dirty="0"/>
              <a:t>No American team has placed first since 1997</a:t>
            </a:r>
          </a:p>
          <a:p>
            <a:pPr lvl="1"/>
            <a:r>
              <a:rPr lang="en-US" dirty="0"/>
              <a:t>From 2011-2015, only 1 of 20 teams earning gold medals was from the United States</a:t>
            </a:r>
            <a:endParaRPr lang="en-IN" dirty="0"/>
          </a:p>
        </p:txBody>
      </p:sp>
      <p:sp>
        <p:nvSpPr>
          <p:cNvPr id="2" name="Title 1"/>
          <p:cNvSpPr>
            <a:spLocks noGrp="1"/>
          </p:cNvSpPr>
          <p:nvPr>
            <p:ph type="title"/>
          </p:nvPr>
        </p:nvSpPr>
        <p:spPr/>
        <p:txBody>
          <a:bodyPr/>
          <a:lstStyle/>
          <a:p>
            <a:r>
              <a:rPr lang="en-IN" dirty="0"/>
              <a:t>Foreign Competition</a:t>
            </a:r>
          </a:p>
        </p:txBody>
      </p:sp>
    </p:spTree>
    <p:extLst>
      <p:ext uri="{BB962C8B-B14F-4D97-AF65-F5344CB8AC3E}">
        <p14:creationId xmlns:p14="http://schemas.microsoft.com/office/powerpoint/2010/main" val="3936786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10.5 The Digital Divide</a:t>
            </a:r>
          </a:p>
        </p:txBody>
      </p:sp>
    </p:spTree>
    <p:extLst>
      <p:ext uri="{BB962C8B-B14F-4D97-AF65-F5344CB8AC3E}">
        <p14:creationId xmlns:p14="http://schemas.microsoft.com/office/powerpoint/2010/main" val="3597715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Digital divide: Some people have access to modern information technology while others do not</a:t>
            </a:r>
          </a:p>
          <a:p>
            <a:r>
              <a:rPr lang="en-US" dirty="0"/>
              <a:t>Underlying assumption: people with access to telephones, computers, Internet have opportunities denied to those without access</a:t>
            </a:r>
          </a:p>
          <a:p>
            <a:r>
              <a:rPr lang="en-US" dirty="0"/>
              <a:t>Concept of digital divide became popular with emergence of World Wide Web</a:t>
            </a:r>
            <a:endParaRPr lang="en-IN" dirty="0"/>
          </a:p>
        </p:txBody>
      </p:sp>
      <p:sp>
        <p:nvSpPr>
          <p:cNvPr id="2" name="Title 1"/>
          <p:cNvSpPr>
            <a:spLocks noGrp="1"/>
          </p:cNvSpPr>
          <p:nvPr>
            <p:ph type="title"/>
          </p:nvPr>
        </p:nvSpPr>
        <p:spPr/>
        <p:txBody>
          <a:bodyPr/>
          <a:lstStyle/>
          <a:p>
            <a:r>
              <a:rPr lang="en-US" dirty="0"/>
              <a:t>Concept of the Digital Divide</a:t>
            </a:r>
            <a:endParaRPr lang="en-IN" dirty="0"/>
          </a:p>
        </p:txBody>
      </p:sp>
    </p:spTree>
    <p:extLst>
      <p:ext uri="{BB962C8B-B14F-4D97-AF65-F5344CB8AC3E}">
        <p14:creationId xmlns:p14="http://schemas.microsoft.com/office/powerpoint/2010/main" val="286558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10.2 Automation and Employment</a:t>
            </a:r>
          </a:p>
        </p:txBody>
      </p:sp>
    </p:spTree>
    <p:extLst>
      <p:ext uri="{BB962C8B-B14F-4D97-AF65-F5344CB8AC3E}">
        <p14:creationId xmlns:p14="http://schemas.microsoft.com/office/powerpoint/2010/main" val="1819657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Global divide</a:t>
            </a:r>
          </a:p>
          <a:p>
            <a:pPr lvl="1"/>
            <a:r>
              <a:rPr lang="en-US" dirty="0"/>
              <a:t>Access higher in wealthy countries</a:t>
            </a:r>
          </a:p>
          <a:p>
            <a:pPr lvl="1"/>
            <a:r>
              <a:rPr lang="en-US" dirty="0"/>
              <a:t>Access higher where I</a:t>
            </a:r>
            <a:r>
              <a:rPr lang="en-US" sz="100" dirty="0"/>
              <a:t> </a:t>
            </a:r>
            <a:r>
              <a:rPr lang="en-US" dirty="0"/>
              <a:t>T infrastructure good</a:t>
            </a:r>
          </a:p>
          <a:p>
            <a:pPr lvl="1"/>
            <a:r>
              <a:rPr lang="en-US" dirty="0"/>
              <a:t>Access higher where literacy higher</a:t>
            </a:r>
          </a:p>
          <a:p>
            <a:pPr lvl="1"/>
            <a:r>
              <a:rPr lang="en-US" dirty="0"/>
              <a:t>Access higher in English-speaking countries</a:t>
            </a:r>
          </a:p>
          <a:p>
            <a:pPr lvl="1"/>
            <a:r>
              <a:rPr lang="en-US" dirty="0"/>
              <a:t>Access higher where it is culturally valued</a:t>
            </a:r>
          </a:p>
          <a:p>
            <a:r>
              <a:rPr lang="en-US" dirty="0"/>
              <a:t>Social divide</a:t>
            </a:r>
          </a:p>
          <a:p>
            <a:pPr lvl="1"/>
            <a:r>
              <a:rPr lang="en-US" dirty="0"/>
              <a:t>Access higher for young people</a:t>
            </a:r>
          </a:p>
          <a:p>
            <a:pPr lvl="1"/>
            <a:r>
              <a:rPr lang="en-US" dirty="0"/>
              <a:t>Access higher for well-educated people</a:t>
            </a:r>
            <a:endParaRPr lang="en-IN" dirty="0"/>
          </a:p>
        </p:txBody>
      </p:sp>
      <p:sp>
        <p:nvSpPr>
          <p:cNvPr id="2" name="Title 1"/>
          <p:cNvSpPr>
            <a:spLocks noGrp="1"/>
          </p:cNvSpPr>
          <p:nvPr>
            <p:ph type="title"/>
          </p:nvPr>
        </p:nvSpPr>
        <p:spPr/>
        <p:txBody>
          <a:bodyPr/>
          <a:lstStyle/>
          <a:p>
            <a:r>
              <a:rPr lang="en-US" dirty="0"/>
              <a:t>Evidence of the Digital Divide</a:t>
            </a:r>
            <a:endParaRPr lang="en-IN" dirty="0"/>
          </a:p>
        </p:txBody>
      </p:sp>
    </p:spTree>
    <p:extLst>
      <p:ext uri="{BB962C8B-B14F-4D97-AF65-F5344CB8AC3E}">
        <p14:creationId xmlns:p14="http://schemas.microsoft.com/office/powerpoint/2010/main" val="77642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989170"/>
            <a:ext cx="8229600" cy="322170"/>
          </a:xfrm>
        </p:spPr>
        <p:txBody>
          <a:bodyPr/>
          <a:lstStyle/>
          <a:p>
            <a:pPr marL="432" indent="0">
              <a:buNone/>
            </a:pPr>
            <a:r>
              <a:rPr lang="en-US" sz="1600" dirty="0"/>
              <a:t>Percentage of people with Internet access, by world region.</a:t>
            </a:r>
            <a:endParaRPr lang="en-IN" sz="1600" dirty="0"/>
          </a:p>
        </p:txBody>
      </p:sp>
      <p:pic>
        <p:nvPicPr>
          <p:cNvPr id="4" name="Picture 3" descr="The y axis, internet access percentage shows numbers in increments of ten from 0 to 100. There are seven bars rising from the x axis. All of the following values are approximate percentages. Africa, 35, Asia, 54, Middle East 65, Latin America and Caribbean 67, Oceania 69, Europe 85 and North America 95."/>
          <p:cNvPicPr>
            <a:picLocks noChangeAspect="1"/>
          </p:cNvPicPr>
          <p:nvPr/>
        </p:nvPicPr>
        <p:blipFill>
          <a:blip r:embed="rId2"/>
          <a:stretch>
            <a:fillRect/>
          </a:stretch>
        </p:blipFill>
        <p:spPr>
          <a:xfrm>
            <a:off x="2176718" y="1797967"/>
            <a:ext cx="4790564" cy="4057194"/>
          </a:xfrm>
          <a:prstGeom prst="rect">
            <a:avLst/>
          </a:prstGeom>
        </p:spPr>
      </p:pic>
      <p:sp>
        <p:nvSpPr>
          <p:cNvPr id="2" name="Title 1"/>
          <p:cNvSpPr>
            <a:spLocks noGrp="1"/>
          </p:cNvSpPr>
          <p:nvPr>
            <p:ph type="title"/>
          </p:nvPr>
        </p:nvSpPr>
        <p:spPr/>
        <p:txBody>
          <a:bodyPr/>
          <a:lstStyle/>
          <a:p>
            <a:r>
              <a:rPr lang="en-IN" dirty="0"/>
              <a:t>Evidence of Global Divide</a:t>
            </a:r>
          </a:p>
        </p:txBody>
      </p:sp>
    </p:spTree>
    <p:extLst>
      <p:ext uri="{BB962C8B-B14F-4D97-AF65-F5344CB8AC3E}">
        <p14:creationId xmlns:p14="http://schemas.microsoft.com/office/powerpoint/2010/main" val="2364840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229600" cy="4752399"/>
          </a:xfrm>
        </p:spPr>
        <p:txBody>
          <a:bodyPr/>
          <a:lstStyle/>
          <a:p>
            <a:r>
              <a:rPr lang="en-US" sz="2200" dirty="0"/>
              <a:t>Technological diffusion: rate at which a new technology is assimilated</a:t>
            </a:r>
          </a:p>
          <a:p>
            <a:pPr lvl="1"/>
            <a:r>
              <a:rPr lang="en-US" sz="2200" dirty="0"/>
              <a:t>Group A: highest socioeconomic status</a:t>
            </a:r>
          </a:p>
          <a:p>
            <a:pPr lvl="1"/>
            <a:r>
              <a:rPr lang="en-US" sz="2200" dirty="0"/>
              <a:t>Group B: middle socioeconomic status</a:t>
            </a:r>
          </a:p>
          <a:p>
            <a:pPr lvl="1"/>
            <a:r>
              <a:rPr lang="en-US" sz="2200" dirty="0"/>
              <a:t>Group C: lowest socioeconomic status</a:t>
            </a:r>
          </a:p>
          <a:p>
            <a:r>
              <a:rPr lang="en-US" sz="2200" dirty="0"/>
              <a:t>Normalization model</a:t>
            </a:r>
          </a:p>
          <a:p>
            <a:pPr lvl="1"/>
            <a:r>
              <a:rPr lang="en-US" sz="2200" dirty="0"/>
              <a:t>Group A adopts first, then Group B, finally Group C</a:t>
            </a:r>
          </a:p>
          <a:p>
            <a:pPr lvl="1"/>
            <a:r>
              <a:rPr lang="en-US" sz="2200" dirty="0"/>
              <a:t>Eventually A use = B use = C use</a:t>
            </a:r>
          </a:p>
          <a:p>
            <a:r>
              <a:rPr lang="en-US" sz="2200" dirty="0"/>
              <a:t>Stratification model</a:t>
            </a:r>
          </a:p>
          <a:p>
            <a:pPr lvl="1"/>
            <a:r>
              <a:rPr lang="en-US" sz="2200" dirty="0"/>
              <a:t>Group A adopts first, then Group B, finally Group C</a:t>
            </a:r>
          </a:p>
          <a:p>
            <a:pPr lvl="1"/>
            <a:r>
              <a:rPr lang="en-US" sz="2200" dirty="0"/>
              <a:t>A use &gt; B use &gt; C use forever</a:t>
            </a:r>
            <a:endParaRPr lang="en-IN" sz="2200" dirty="0"/>
          </a:p>
        </p:txBody>
      </p:sp>
      <p:sp>
        <p:nvSpPr>
          <p:cNvPr id="2" name="Title 1"/>
          <p:cNvSpPr>
            <a:spLocks noGrp="1"/>
          </p:cNvSpPr>
          <p:nvPr>
            <p:ph type="title"/>
          </p:nvPr>
        </p:nvSpPr>
        <p:spPr/>
        <p:txBody>
          <a:bodyPr/>
          <a:lstStyle/>
          <a:p>
            <a:r>
              <a:rPr lang="en-IN" dirty="0"/>
              <a:t>Models of Technological Diffusion</a:t>
            </a:r>
          </a:p>
        </p:txBody>
      </p:sp>
    </p:spTree>
    <p:extLst>
      <p:ext uri="{BB962C8B-B14F-4D97-AF65-F5344CB8AC3E}">
        <p14:creationId xmlns:p14="http://schemas.microsoft.com/office/powerpoint/2010/main" val="1444439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263617"/>
            <a:ext cx="8229600" cy="1047726"/>
          </a:xfrm>
        </p:spPr>
        <p:txBody>
          <a:bodyPr/>
          <a:lstStyle/>
          <a:p>
            <a:pPr marL="432" indent="0">
              <a:buNone/>
            </a:pPr>
            <a:r>
              <a:rPr lang="en-US" sz="1600" dirty="0"/>
              <a:t>In both models the most advantaged group A is the first to adopt a new technology, while the least advantaged group C is the last to adopt it. (a) In the normalization model, the technology is eventually embraced by nearly everyone in all groups. (b) In the stratification model, the eventual adoption of the technology is lower for less advantaged groups.</a:t>
            </a:r>
            <a:endParaRPr lang="en-IN" sz="1600" dirty="0"/>
          </a:p>
        </p:txBody>
      </p:sp>
      <p:pic>
        <p:nvPicPr>
          <p:cNvPr id="4" name="Picture 3" descr="For both graphs, the y axis is labeled diffusion of technology and runs from 0 to 100 percent. The x axis is labeled time. There are three s curve lines in both, labeled a, b and c. All three lines rise from the x axis, starting progressively later in time. In the graph on the left, all three lines rise and plateau at the 100 percent point. In the one on the right, each line ends at a different point along the y axis."/>
          <p:cNvPicPr>
            <a:picLocks noChangeAspect="1"/>
          </p:cNvPicPr>
          <p:nvPr/>
        </p:nvPicPr>
        <p:blipFill>
          <a:blip r:embed="rId2"/>
          <a:stretch>
            <a:fillRect/>
          </a:stretch>
        </p:blipFill>
        <p:spPr>
          <a:xfrm>
            <a:off x="1055667" y="2147377"/>
            <a:ext cx="7032665" cy="2563247"/>
          </a:xfrm>
          <a:prstGeom prst="rect">
            <a:avLst/>
          </a:prstGeom>
        </p:spPr>
      </p:pic>
      <p:sp>
        <p:nvSpPr>
          <p:cNvPr id="2" name="Title 1"/>
          <p:cNvSpPr>
            <a:spLocks noGrp="1"/>
          </p:cNvSpPr>
          <p:nvPr>
            <p:ph type="title"/>
          </p:nvPr>
        </p:nvSpPr>
        <p:spPr>
          <a:xfrm>
            <a:off x="457200" y="215371"/>
            <a:ext cx="8408504" cy="1097279"/>
          </a:xfrm>
        </p:spPr>
        <p:txBody>
          <a:bodyPr/>
          <a:lstStyle/>
          <a:p>
            <a:r>
              <a:rPr lang="en-US" sz="3400" dirty="0"/>
              <a:t>Two Models for Technological Diffusion</a:t>
            </a:r>
            <a:endParaRPr lang="en-IN" sz="3400" dirty="0"/>
          </a:p>
        </p:txBody>
      </p:sp>
    </p:spTree>
    <p:extLst>
      <p:ext uri="{BB962C8B-B14F-4D97-AF65-F5344CB8AC3E}">
        <p14:creationId xmlns:p14="http://schemas.microsoft.com/office/powerpoint/2010/main" val="4268396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130209" cy="4434275"/>
          </a:xfrm>
        </p:spPr>
        <p:txBody>
          <a:bodyPr/>
          <a:lstStyle/>
          <a:p>
            <a:r>
              <a:rPr lang="en-US" sz="2000" dirty="0"/>
              <a:t>Technological optimists</a:t>
            </a:r>
          </a:p>
          <a:p>
            <a:pPr lvl="1"/>
            <a:r>
              <a:rPr lang="en-US" sz="2000" dirty="0"/>
              <a:t>Global adoption of information technology will follow normalization model</a:t>
            </a:r>
          </a:p>
          <a:p>
            <a:pPr lvl="1"/>
            <a:r>
              <a:rPr lang="en-US" sz="2000" dirty="0"/>
              <a:t>I</a:t>
            </a:r>
            <a:r>
              <a:rPr lang="en-US" sz="100" dirty="0"/>
              <a:t> </a:t>
            </a:r>
            <a:r>
              <a:rPr lang="en-US" sz="2000" dirty="0"/>
              <a:t>T will reduce poverty in developing countries</a:t>
            </a:r>
          </a:p>
          <a:p>
            <a:pPr lvl="1"/>
            <a:r>
              <a:rPr lang="en-US" sz="2000" dirty="0"/>
              <a:t>Greater opportunities elsewhere will reduce immigration into U</a:t>
            </a:r>
            <a:r>
              <a:rPr lang="en-US" sz="100" dirty="0"/>
              <a:t> </a:t>
            </a:r>
            <a:r>
              <a:rPr lang="en-US" sz="2000" dirty="0"/>
              <a:t>S</a:t>
            </a:r>
          </a:p>
          <a:p>
            <a:r>
              <a:rPr lang="en-US" sz="2000" dirty="0"/>
              <a:t>Technological pessimists</a:t>
            </a:r>
          </a:p>
          <a:p>
            <a:pPr lvl="1"/>
            <a:r>
              <a:rPr lang="en-US" sz="2000" dirty="0"/>
              <a:t>Adoption of I</a:t>
            </a:r>
            <a:r>
              <a:rPr lang="en-US" sz="100" dirty="0"/>
              <a:t> </a:t>
            </a:r>
            <a:r>
              <a:rPr lang="en-US" sz="2000" dirty="0"/>
              <a:t>T will follow the stratification model, leading to a permanent condition of “haves” and “have nots”</a:t>
            </a:r>
          </a:p>
          <a:p>
            <a:pPr lvl="1"/>
            <a:r>
              <a:rPr lang="en-US" sz="2000" dirty="0"/>
              <a:t>I</a:t>
            </a:r>
            <a:r>
              <a:rPr lang="en-US" sz="100" dirty="0"/>
              <a:t> </a:t>
            </a:r>
            <a:r>
              <a:rPr lang="en-US" sz="2000" dirty="0"/>
              <a:t>T will exacerbate existing inequalities between rich and poor countries and between rich and poor people within each nation</a:t>
            </a:r>
          </a:p>
          <a:p>
            <a:pPr lvl="1"/>
            <a:r>
              <a:rPr lang="en-US" sz="2000" dirty="0"/>
              <a:t>Evidence: Gap between rich and poor countries continues to grow</a:t>
            </a:r>
            <a:endParaRPr lang="en-IN" sz="2000" dirty="0"/>
          </a:p>
        </p:txBody>
      </p:sp>
      <p:sp>
        <p:nvSpPr>
          <p:cNvPr id="2" name="Title 1"/>
          <p:cNvSpPr>
            <a:spLocks noGrp="1"/>
          </p:cNvSpPr>
          <p:nvPr>
            <p:ph type="title"/>
          </p:nvPr>
        </p:nvSpPr>
        <p:spPr/>
        <p:txBody>
          <a:bodyPr/>
          <a:lstStyle/>
          <a:p>
            <a:r>
              <a:rPr lang="en-US" altLang="en-US" sz="3200" dirty="0"/>
              <a:t>Technological Optimists v</a:t>
            </a:r>
            <a:r>
              <a:rPr lang="en-US" altLang="en-US" sz="100" dirty="0">
                <a:solidFill>
                  <a:schemeClr val="bg1"/>
                </a:solidFill>
              </a:rPr>
              <a:t>ersus</a:t>
            </a:r>
            <a:r>
              <a:rPr lang="en-US" altLang="en-US" sz="3200" dirty="0"/>
              <a:t> Pessimists</a:t>
            </a:r>
            <a:endParaRPr lang="en-IN" sz="3200" dirty="0"/>
          </a:p>
        </p:txBody>
      </p:sp>
    </p:spTree>
    <p:extLst>
      <p:ext uri="{BB962C8B-B14F-4D97-AF65-F5344CB8AC3E}">
        <p14:creationId xmlns:p14="http://schemas.microsoft.com/office/powerpoint/2010/main" val="2280636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050696" cy="4526422"/>
          </a:xfrm>
        </p:spPr>
        <p:txBody>
          <a:bodyPr/>
          <a:lstStyle/>
          <a:p>
            <a:r>
              <a:rPr lang="en-US" dirty="0"/>
              <a:t>Mark Warschauer: 3 reasons why term “digital divide” not helpful</a:t>
            </a:r>
          </a:p>
          <a:p>
            <a:pPr lvl="1"/>
            <a:r>
              <a:rPr lang="en-US" dirty="0"/>
              <a:t>Promotes false idea that difference between “haves” and “have nots” is simply matter of access</a:t>
            </a:r>
          </a:p>
          <a:p>
            <a:pPr lvl="1"/>
            <a:r>
              <a:rPr lang="en-US" dirty="0"/>
              <a:t>In reality, people are somewhere on continuum, not simply in “haves” category or “have nots” category</a:t>
            </a:r>
          </a:p>
          <a:p>
            <a:pPr lvl="1"/>
            <a:r>
              <a:rPr lang="en-US" dirty="0"/>
              <a:t>Does lack of access lead to a less advantaged position in society, or is it actually the other way round?</a:t>
            </a:r>
          </a:p>
          <a:p>
            <a:r>
              <a:rPr lang="en-US" dirty="0"/>
              <a:t>Warschauer also notes that the Internet is not the pinnacle of I</a:t>
            </a:r>
            <a:r>
              <a:rPr lang="en-US" sz="200" dirty="0"/>
              <a:t> </a:t>
            </a:r>
            <a:r>
              <a:rPr lang="en-US" dirty="0"/>
              <a:t>T development</a:t>
            </a:r>
            <a:endParaRPr lang="en-IN" dirty="0"/>
          </a:p>
        </p:txBody>
      </p:sp>
      <p:sp>
        <p:nvSpPr>
          <p:cNvPr id="2" name="Title 1"/>
          <p:cNvSpPr>
            <a:spLocks noGrp="1"/>
          </p:cNvSpPr>
          <p:nvPr>
            <p:ph type="title"/>
          </p:nvPr>
        </p:nvSpPr>
        <p:spPr/>
        <p:txBody>
          <a:bodyPr/>
          <a:lstStyle/>
          <a:p>
            <a:r>
              <a:rPr lang="en-IN" dirty="0"/>
              <a:t>Critiques of Digital Divide</a:t>
            </a:r>
          </a:p>
        </p:txBody>
      </p:sp>
    </p:spTree>
    <p:extLst>
      <p:ext uri="{BB962C8B-B14F-4D97-AF65-F5344CB8AC3E}">
        <p14:creationId xmlns:p14="http://schemas.microsoft.com/office/powerpoint/2010/main" val="150050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indent="-256032"/>
            <a:r>
              <a:rPr lang="en-US" altLang="en-US" sz="2000" dirty="0"/>
              <a:t>Rate of tuition increases at U</a:t>
            </a:r>
            <a:r>
              <a:rPr lang="en-US" altLang="en-US" sz="100" dirty="0"/>
              <a:t> </a:t>
            </a:r>
            <a:r>
              <a:rPr lang="en-US" altLang="en-US" sz="2000" dirty="0"/>
              <a:t>S universities has exceeded inflation for several decades</a:t>
            </a:r>
          </a:p>
          <a:p>
            <a:pPr indent="-256032"/>
            <a:r>
              <a:rPr lang="en-US" altLang="en-US" sz="2000" dirty="0"/>
              <a:t>Financing college education increasingly difficult for poorer families</a:t>
            </a:r>
          </a:p>
          <a:p>
            <a:pPr indent="-256032"/>
            <a:r>
              <a:rPr lang="en-US" altLang="en-US" sz="2000" dirty="0"/>
              <a:t>Free massive open online courses (M</a:t>
            </a:r>
            <a:r>
              <a:rPr lang="en-US" altLang="en-US" sz="100" dirty="0"/>
              <a:t> </a:t>
            </a:r>
            <a:r>
              <a:rPr lang="en-US" altLang="en-US" sz="2000" dirty="0"/>
              <a:t>O</a:t>
            </a:r>
            <a:r>
              <a:rPr lang="en-US" altLang="en-US" sz="100" dirty="0"/>
              <a:t> </a:t>
            </a:r>
            <a:r>
              <a:rPr lang="en-US" altLang="en-US" sz="2000" dirty="0"/>
              <a:t>O</a:t>
            </a:r>
            <a:r>
              <a:rPr lang="en-US" altLang="en-US" sz="100" dirty="0"/>
              <a:t> </a:t>
            </a:r>
            <a:r>
              <a:rPr lang="en-US" altLang="en-US" sz="2000" dirty="0"/>
              <a:t>Cs) promoted as a way to make higher education more affordable</a:t>
            </a:r>
          </a:p>
          <a:p>
            <a:pPr indent="-256032"/>
            <a:r>
              <a:rPr lang="en-US" altLang="en-US" sz="2000" dirty="0"/>
              <a:t>Study by Community College Research Center</a:t>
            </a:r>
          </a:p>
          <a:p>
            <a:pPr lvl="1"/>
            <a:r>
              <a:rPr lang="en-US" altLang="en-US" sz="2000" dirty="0"/>
              <a:t>Students less likely to complete and do well in M</a:t>
            </a:r>
            <a:r>
              <a:rPr lang="en-US" altLang="en-US" sz="100" dirty="0"/>
              <a:t> </a:t>
            </a:r>
            <a:r>
              <a:rPr lang="en-US" altLang="en-US" sz="2000" dirty="0"/>
              <a:t>O</a:t>
            </a:r>
            <a:r>
              <a:rPr lang="en-US" altLang="en-US" sz="100" dirty="0"/>
              <a:t> </a:t>
            </a:r>
            <a:r>
              <a:rPr lang="en-US" altLang="en-US" sz="2000" dirty="0"/>
              <a:t>O</a:t>
            </a:r>
            <a:r>
              <a:rPr lang="en-US" altLang="en-US" sz="100" dirty="0"/>
              <a:t> </a:t>
            </a:r>
            <a:r>
              <a:rPr lang="en-US" altLang="en-US" sz="2000" dirty="0"/>
              <a:t>Cs than traditional courses</a:t>
            </a:r>
          </a:p>
          <a:p>
            <a:pPr lvl="1"/>
            <a:r>
              <a:rPr lang="en-US" altLang="en-US" sz="2000" dirty="0"/>
              <a:t>M</a:t>
            </a:r>
            <a:r>
              <a:rPr lang="en-US" altLang="en-US" sz="100" dirty="0"/>
              <a:t> </a:t>
            </a:r>
            <a:r>
              <a:rPr lang="en-US" altLang="en-US" sz="2000" dirty="0"/>
              <a:t>O</a:t>
            </a:r>
            <a:r>
              <a:rPr lang="en-US" altLang="en-US" sz="100" dirty="0"/>
              <a:t> </a:t>
            </a:r>
            <a:r>
              <a:rPr lang="en-US" altLang="en-US" sz="2000" dirty="0"/>
              <a:t>O</a:t>
            </a:r>
            <a:r>
              <a:rPr lang="en-US" altLang="en-US" sz="100" dirty="0"/>
              <a:t> </a:t>
            </a:r>
            <a:r>
              <a:rPr lang="en-US" altLang="en-US" sz="2000" dirty="0"/>
              <a:t>Cs widen achievement gap between white and black students and between those with higher G</a:t>
            </a:r>
            <a:r>
              <a:rPr lang="en-US" altLang="en-US" sz="100" dirty="0"/>
              <a:t> </a:t>
            </a:r>
            <a:r>
              <a:rPr lang="en-US" altLang="en-US" sz="2000" dirty="0"/>
              <a:t>P</a:t>
            </a:r>
            <a:r>
              <a:rPr lang="en-US" altLang="en-US" sz="100" dirty="0"/>
              <a:t> </a:t>
            </a:r>
            <a:r>
              <a:rPr lang="en-US" altLang="en-US" sz="2000" dirty="0"/>
              <a:t>As and those with lower G</a:t>
            </a:r>
            <a:r>
              <a:rPr lang="en-US" altLang="en-US" sz="100" dirty="0"/>
              <a:t> </a:t>
            </a:r>
            <a:r>
              <a:rPr lang="en-US" altLang="en-US" sz="2000" dirty="0"/>
              <a:t>P</a:t>
            </a:r>
            <a:r>
              <a:rPr lang="en-US" altLang="en-US" sz="100" dirty="0"/>
              <a:t> </a:t>
            </a:r>
            <a:r>
              <a:rPr lang="en-US" altLang="en-US" sz="2000" dirty="0"/>
              <a:t>As</a:t>
            </a:r>
            <a:endParaRPr lang="en-IN" dirty="0"/>
          </a:p>
        </p:txBody>
      </p:sp>
      <p:sp>
        <p:nvSpPr>
          <p:cNvPr id="2" name="Title 1"/>
          <p:cNvSpPr>
            <a:spLocks noGrp="1"/>
          </p:cNvSpPr>
          <p:nvPr>
            <p:ph type="title"/>
          </p:nvPr>
        </p:nvSpPr>
        <p:spPr/>
        <p:txBody>
          <a:bodyPr/>
          <a:lstStyle/>
          <a:p>
            <a:r>
              <a:rPr lang="en-IN" dirty="0"/>
              <a:t>Massive Open Online Courses</a:t>
            </a:r>
          </a:p>
        </p:txBody>
      </p:sp>
    </p:spTree>
    <p:extLst>
      <p:ext uri="{BB962C8B-B14F-4D97-AF65-F5344CB8AC3E}">
        <p14:creationId xmlns:p14="http://schemas.microsoft.com/office/powerpoint/2010/main" val="1726219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Tiered service: Charging more for high-priority routing of Internet packets</a:t>
            </a:r>
          </a:p>
          <a:p>
            <a:r>
              <a:rPr lang="en-US" dirty="0"/>
              <a:t>Supporters of tiered service say it is needed to support Voice-over-I</a:t>
            </a:r>
            <a:r>
              <a:rPr lang="en-US" sz="100" dirty="0"/>
              <a:t> </a:t>
            </a:r>
            <a:r>
              <a:rPr lang="en-US" dirty="0"/>
              <a:t>P and other services</a:t>
            </a:r>
          </a:p>
          <a:p>
            <a:r>
              <a:rPr lang="en-US" dirty="0"/>
              <a:t>Opponents to tiered service (e.g., Google, Yahoo!) say it would hurt small start-up companies and lower innovation</a:t>
            </a:r>
          </a:p>
          <a:p>
            <a:r>
              <a:rPr lang="en-US" dirty="0"/>
              <a:t>Other critics believe companies controlling Internet might favor some content over other content</a:t>
            </a:r>
            <a:endParaRPr lang="en-IN" dirty="0"/>
          </a:p>
        </p:txBody>
      </p:sp>
      <p:sp>
        <p:nvSpPr>
          <p:cNvPr id="2" name="Title 1"/>
          <p:cNvSpPr>
            <a:spLocks noGrp="1"/>
          </p:cNvSpPr>
          <p:nvPr>
            <p:ph type="title"/>
          </p:nvPr>
        </p:nvSpPr>
        <p:spPr/>
        <p:txBody>
          <a:bodyPr/>
          <a:lstStyle/>
          <a:p>
            <a:r>
              <a:rPr lang="en-IN" dirty="0"/>
              <a:t>Net Neutrality </a:t>
            </a:r>
            <a:r>
              <a:rPr lang="en-IN" sz="2000" b="0" dirty="0"/>
              <a:t>(1 of 2)</a:t>
            </a:r>
          </a:p>
        </p:txBody>
      </p:sp>
    </p:spTree>
    <p:extLst>
      <p:ext uri="{BB962C8B-B14F-4D97-AF65-F5344CB8AC3E}">
        <p14:creationId xmlns:p14="http://schemas.microsoft.com/office/powerpoint/2010/main" val="903100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556326"/>
            <a:ext cx="8229600" cy="4675509"/>
          </a:xfrm>
        </p:spPr>
        <p:txBody>
          <a:bodyPr/>
          <a:lstStyle/>
          <a:p>
            <a:pPr indent="-256032"/>
            <a:r>
              <a:rPr lang="en-US" altLang="en-US" dirty="0"/>
              <a:t>Net neutrality legislation would require all Internet packets be treated the same</a:t>
            </a:r>
          </a:p>
          <a:p>
            <a:pPr indent="-256032"/>
            <a:r>
              <a:rPr lang="en-US" altLang="en-US" dirty="0"/>
              <a:t>Opponents of proposed legislation say consumers should be able to pay more to get higher quality service; e.g., those doing video conferencing willing to pay more than those sending email</a:t>
            </a:r>
          </a:p>
          <a:p>
            <a:pPr indent="-256032"/>
            <a:r>
              <a:rPr lang="en-US" altLang="en-US" dirty="0"/>
              <a:t>February 2015: Under President Obama, F</a:t>
            </a:r>
            <a:r>
              <a:rPr lang="en-US" altLang="en-US" sz="100" dirty="0"/>
              <a:t> </a:t>
            </a:r>
            <a:r>
              <a:rPr lang="en-US" altLang="en-US" dirty="0"/>
              <a:t>C</a:t>
            </a:r>
            <a:r>
              <a:rPr lang="en-US" altLang="en-US" sz="100" dirty="0"/>
              <a:t> </a:t>
            </a:r>
            <a:r>
              <a:rPr lang="en-US" altLang="en-US" dirty="0" err="1"/>
              <a:t>C</a:t>
            </a:r>
            <a:r>
              <a:rPr lang="en-US" altLang="en-US" dirty="0"/>
              <a:t> issued the Open Internet Order to preserve net neutrality</a:t>
            </a:r>
          </a:p>
          <a:p>
            <a:pPr indent="-256032"/>
            <a:r>
              <a:rPr lang="en-US" altLang="en-US" dirty="0"/>
              <a:t>December 2017: Under President Trump, F</a:t>
            </a:r>
            <a:r>
              <a:rPr lang="en-US" altLang="en-US" sz="100" dirty="0"/>
              <a:t> </a:t>
            </a:r>
            <a:r>
              <a:rPr lang="en-US" altLang="en-US" dirty="0"/>
              <a:t>C</a:t>
            </a:r>
            <a:r>
              <a:rPr lang="en-US" altLang="en-US" sz="100" dirty="0"/>
              <a:t> </a:t>
            </a:r>
            <a:r>
              <a:rPr lang="en-US" altLang="en-US" dirty="0" err="1"/>
              <a:t>C</a:t>
            </a:r>
            <a:r>
              <a:rPr lang="en-US" altLang="en-US" dirty="0"/>
              <a:t> changed course and repealed net neutrality rules; some states introducing legislation to preserve rules</a:t>
            </a:r>
            <a:endParaRPr lang="en-IN" dirty="0"/>
          </a:p>
        </p:txBody>
      </p:sp>
      <p:sp>
        <p:nvSpPr>
          <p:cNvPr id="2" name="Title 1"/>
          <p:cNvSpPr>
            <a:spLocks noGrp="1"/>
          </p:cNvSpPr>
          <p:nvPr>
            <p:ph type="title"/>
          </p:nvPr>
        </p:nvSpPr>
        <p:spPr/>
        <p:txBody>
          <a:bodyPr/>
          <a:lstStyle/>
          <a:p>
            <a:r>
              <a:rPr lang="en-IN" dirty="0"/>
              <a:t>Net Neutrality </a:t>
            </a:r>
            <a:r>
              <a:rPr lang="en-IN" sz="2000" b="0" dirty="0"/>
              <a:t>(2 of 2)</a:t>
            </a:r>
          </a:p>
        </p:txBody>
      </p:sp>
    </p:spTree>
    <p:extLst>
      <p:ext uri="{BB962C8B-B14F-4D97-AF65-F5344CB8AC3E}">
        <p14:creationId xmlns:p14="http://schemas.microsoft.com/office/powerpoint/2010/main" val="2878452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10.6 The “Winner-Take-All” Society</a:t>
            </a:r>
          </a:p>
        </p:txBody>
      </p:sp>
    </p:spTree>
    <p:extLst>
      <p:ext uri="{BB962C8B-B14F-4D97-AF65-F5344CB8AC3E}">
        <p14:creationId xmlns:p14="http://schemas.microsoft.com/office/powerpoint/2010/main" val="311629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Between 1979 and 2011…</a:t>
            </a:r>
          </a:p>
          <a:p>
            <a:pPr lvl="1"/>
            <a:r>
              <a:rPr lang="en-US" dirty="0"/>
              <a:t>U.S. population increased 39%</a:t>
            </a:r>
          </a:p>
          <a:p>
            <a:pPr lvl="1"/>
            <a:r>
              <a:rPr lang="en-US" dirty="0"/>
              <a:t>Manufacturing employment dropped 40%, from 19.4 million jobs to 11.7 million jobs</a:t>
            </a:r>
          </a:p>
          <a:p>
            <a:r>
              <a:rPr lang="en-US" dirty="0"/>
              <a:t>Lost white-collar jobs</a:t>
            </a:r>
          </a:p>
          <a:p>
            <a:pPr lvl="1"/>
            <a:r>
              <a:rPr lang="en-US" dirty="0"/>
              <a:t>Secretarial and clerical positions</a:t>
            </a:r>
          </a:p>
          <a:p>
            <a:pPr lvl="1"/>
            <a:r>
              <a:rPr lang="en-US" dirty="0"/>
              <a:t>Accountants and bookkeepers</a:t>
            </a:r>
          </a:p>
          <a:p>
            <a:pPr lvl="1"/>
            <a:r>
              <a:rPr lang="en-US" dirty="0"/>
              <a:t>Middle managers</a:t>
            </a:r>
          </a:p>
          <a:p>
            <a:r>
              <a:rPr lang="en-US" dirty="0"/>
              <a:t>Juliet Schor: Work week got longer between 1979 and 1990</a:t>
            </a:r>
            <a:endParaRPr lang="en-IN" dirty="0"/>
          </a:p>
        </p:txBody>
      </p:sp>
      <p:sp>
        <p:nvSpPr>
          <p:cNvPr id="2" name="Title 1"/>
          <p:cNvSpPr>
            <a:spLocks noGrp="1"/>
          </p:cNvSpPr>
          <p:nvPr>
            <p:ph type="title"/>
          </p:nvPr>
        </p:nvSpPr>
        <p:spPr/>
        <p:txBody>
          <a:bodyPr/>
          <a:lstStyle/>
          <a:p>
            <a:r>
              <a:rPr lang="en-IN" dirty="0"/>
              <a:t>Automation and Job Destruction</a:t>
            </a:r>
          </a:p>
        </p:txBody>
      </p:sp>
    </p:spTree>
    <p:extLst>
      <p:ext uri="{BB962C8B-B14F-4D97-AF65-F5344CB8AC3E}">
        <p14:creationId xmlns:p14="http://schemas.microsoft.com/office/powerpoint/2010/main" val="135481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indent="-256032"/>
            <a:r>
              <a:rPr lang="en-US" altLang="en-US" dirty="0">
                <a:sym typeface="Symbol" panose="05050102010706020507" pitchFamily="18" charset="2"/>
              </a:rPr>
              <a:t>Winner-take-all: markets in which a few top performers have disproportionate share of wealth</a:t>
            </a:r>
          </a:p>
          <a:p>
            <a:pPr indent="-256032"/>
            <a:r>
              <a:rPr lang="en-US" altLang="en-US" dirty="0">
                <a:sym typeface="Symbol" panose="05050102010706020507" pitchFamily="18" charset="2"/>
              </a:rPr>
              <a:t>Causes</a:t>
            </a:r>
          </a:p>
          <a:p>
            <a:pPr lvl="1"/>
            <a:r>
              <a:rPr lang="en-US" altLang="en-US" dirty="0">
                <a:sym typeface="Symbol" panose="05050102010706020507" pitchFamily="18" charset="2"/>
              </a:rPr>
              <a:t>I</a:t>
            </a:r>
            <a:r>
              <a:rPr lang="en-US" altLang="en-US" sz="100" dirty="0">
                <a:sym typeface="Symbol" panose="05050102010706020507" pitchFamily="18" charset="2"/>
              </a:rPr>
              <a:t> </a:t>
            </a:r>
            <a:r>
              <a:rPr lang="en-US" altLang="en-US" dirty="0">
                <a:sym typeface="Symbol" panose="05050102010706020507" pitchFamily="18" charset="2"/>
              </a:rPr>
              <a:t>T and efficient transportation systems</a:t>
            </a:r>
          </a:p>
          <a:p>
            <a:pPr lvl="1"/>
            <a:r>
              <a:rPr lang="en-US" altLang="en-US" dirty="0">
                <a:sym typeface="Symbol" panose="05050102010706020507" pitchFamily="18" charset="2"/>
              </a:rPr>
              <a:t>Network economies</a:t>
            </a:r>
          </a:p>
          <a:p>
            <a:pPr lvl="1"/>
            <a:r>
              <a:rPr lang="en-US" altLang="en-US" dirty="0">
                <a:sym typeface="Symbol" panose="05050102010706020507" pitchFamily="18" charset="2"/>
              </a:rPr>
              <a:t>Dominance of English language</a:t>
            </a:r>
          </a:p>
          <a:p>
            <a:pPr lvl="1"/>
            <a:r>
              <a:rPr lang="en-US" altLang="en-US" dirty="0">
                <a:sym typeface="Symbol" panose="05050102010706020507" pitchFamily="18" charset="2"/>
              </a:rPr>
              <a:t>Changing business norms</a:t>
            </a:r>
            <a:endParaRPr lang="en-IN" dirty="0"/>
          </a:p>
        </p:txBody>
      </p:sp>
      <p:sp>
        <p:nvSpPr>
          <p:cNvPr id="2" name="Title 1"/>
          <p:cNvSpPr>
            <a:spLocks noGrp="1"/>
          </p:cNvSpPr>
          <p:nvPr>
            <p:ph type="title"/>
          </p:nvPr>
        </p:nvSpPr>
        <p:spPr/>
        <p:txBody>
          <a:bodyPr/>
          <a:lstStyle/>
          <a:p>
            <a:r>
              <a:rPr lang="en-IN" dirty="0"/>
              <a:t>The Winner-Take-All Phenomenon</a:t>
            </a:r>
          </a:p>
        </p:txBody>
      </p:sp>
    </p:spTree>
    <p:extLst>
      <p:ext uri="{BB962C8B-B14F-4D97-AF65-F5344CB8AC3E}">
        <p14:creationId xmlns:p14="http://schemas.microsoft.com/office/powerpoint/2010/main" val="470699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690999"/>
            <a:ext cx="8229600" cy="560709"/>
          </a:xfrm>
        </p:spPr>
        <p:txBody>
          <a:bodyPr/>
          <a:lstStyle/>
          <a:p>
            <a:pPr marL="432" indent="0">
              <a:buNone/>
            </a:pPr>
            <a:r>
              <a:rPr lang="en-US" sz="1600" dirty="0"/>
              <a:t>In 1980 the average pay for a C</a:t>
            </a:r>
            <a:r>
              <a:rPr lang="en-US" sz="100" dirty="0"/>
              <a:t> </a:t>
            </a:r>
            <a:r>
              <a:rPr lang="en-US" sz="1600" dirty="0"/>
              <a:t>E</a:t>
            </a:r>
            <a:r>
              <a:rPr lang="en-US" sz="100" dirty="0"/>
              <a:t> </a:t>
            </a:r>
            <a:r>
              <a:rPr lang="en-US" sz="1600" dirty="0"/>
              <a:t>O at a large American company was about 40 times the pay of a production worker. By 2003 the ratio had risen to about 400 to 1.</a:t>
            </a:r>
            <a:endParaRPr lang="en-IN" sz="1600" dirty="0"/>
          </a:p>
        </p:txBody>
      </p:sp>
      <p:pic>
        <p:nvPicPr>
          <p:cNvPr id="4" name="Picture 3" descr="On the left a tiny dollar represents workers’ incomes in 19 80 and small dollar represents a c e o’s income. On the right, the same sized tiny dollar represents the worker’s income in 2003, while a massive dollar represents a c e o’s income."/>
          <p:cNvPicPr>
            <a:picLocks noChangeAspect="1"/>
          </p:cNvPicPr>
          <p:nvPr/>
        </p:nvPicPr>
        <p:blipFill>
          <a:blip r:embed="rId2"/>
          <a:stretch>
            <a:fillRect/>
          </a:stretch>
        </p:blipFill>
        <p:spPr>
          <a:xfrm>
            <a:off x="932058" y="2131287"/>
            <a:ext cx="7279882" cy="2973106"/>
          </a:xfrm>
          <a:prstGeom prst="rect">
            <a:avLst/>
          </a:prstGeom>
        </p:spPr>
      </p:pic>
      <p:sp>
        <p:nvSpPr>
          <p:cNvPr id="2" name="Title 1"/>
          <p:cNvSpPr>
            <a:spLocks noGrp="1"/>
          </p:cNvSpPr>
          <p:nvPr>
            <p:ph type="title"/>
          </p:nvPr>
        </p:nvSpPr>
        <p:spPr/>
        <p:txBody>
          <a:bodyPr/>
          <a:lstStyle/>
          <a:p>
            <a:r>
              <a:rPr lang="en-US" dirty="0"/>
              <a:t>C</a:t>
            </a:r>
            <a:r>
              <a:rPr lang="en-US" sz="100" dirty="0"/>
              <a:t> </a:t>
            </a:r>
            <a:r>
              <a:rPr lang="en-US" dirty="0"/>
              <a:t>E</a:t>
            </a:r>
            <a:r>
              <a:rPr lang="en-US" sz="100" dirty="0"/>
              <a:t> </a:t>
            </a:r>
            <a:r>
              <a:rPr lang="en-US" dirty="0"/>
              <a:t>O Pay v</a:t>
            </a:r>
            <a:r>
              <a:rPr lang="en-US" sz="100" dirty="0">
                <a:solidFill>
                  <a:schemeClr val="bg1"/>
                </a:solidFill>
              </a:rPr>
              <a:t>ersus</a:t>
            </a:r>
            <a:r>
              <a:rPr lang="en-US" dirty="0"/>
              <a:t> Production Worker Pay</a:t>
            </a:r>
            <a:endParaRPr lang="en-IN" dirty="0"/>
          </a:p>
        </p:txBody>
      </p:sp>
    </p:spTree>
    <p:extLst>
      <p:ext uri="{BB962C8B-B14F-4D97-AF65-F5344CB8AC3E}">
        <p14:creationId xmlns:p14="http://schemas.microsoft.com/office/powerpoint/2010/main" val="4205723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457200" y="5790012"/>
            <a:ext cx="8229600" cy="519621"/>
          </a:xfrm>
        </p:spPr>
        <p:txBody>
          <a:bodyPr/>
          <a:lstStyle/>
          <a:p>
            <a:pPr marL="432" indent="0">
              <a:buNone/>
            </a:pPr>
            <a:r>
              <a:rPr lang="en-US" sz="1600" dirty="0"/>
              <a:t>Comparison of personal statistics of P</a:t>
            </a:r>
            <a:r>
              <a:rPr lang="en-US" sz="100" dirty="0"/>
              <a:t> </a:t>
            </a:r>
            <a:r>
              <a:rPr lang="en-US" sz="1600" dirty="0"/>
              <a:t>G</a:t>
            </a:r>
            <a:r>
              <a:rPr lang="en-US" sz="100" dirty="0"/>
              <a:t> </a:t>
            </a:r>
            <a:r>
              <a:rPr lang="en-US" sz="1600" dirty="0"/>
              <a:t>A Tour professionals Dustin Johnson, Justin Rose, and Miguel Angel Carballo for the 2016-17 season.</a:t>
            </a:r>
            <a:endParaRPr lang="en-IN" dirty="0"/>
          </a:p>
        </p:txBody>
      </p:sp>
      <p:graphicFrame>
        <p:nvGraphicFramePr>
          <p:cNvPr id="5" name="Table 3"/>
          <p:cNvGraphicFramePr>
            <a:graphicFrameLocks noGrp="1"/>
          </p:cNvGraphicFramePr>
          <p:nvPr>
            <p:extLst>
              <p:ext uri="{D42A27DB-BD31-4B8C-83A1-F6EECF244321}">
                <p14:modId xmlns:p14="http://schemas.microsoft.com/office/powerpoint/2010/main" val="2776189543"/>
              </p:ext>
            </p:extLst>
          </p:nvPr>
        </p:nvGraphicFramePr>
        <p:xfrm>
          <a:off x="861390" y="2388023"/>
          <a:ext cx="7417903" cy="2521576"/>
        </p:xfrm>
        <a:graphic>
          <a:graphicData uri="http://schemas.openxmlformats.org/drawingml/2006/table">
            <a:tbl>
              <a:tblPr firstRow="1" bandRow="1">
                <a:tableStyleId>{5940675A-B579-460E-94D1-54222C63F5DA}</a:tableStyleId>
              </a:tblPr>
              <a:tblGrid>
                <a:gridCol w="2261152">
                  <a:extLst>
                    <a:ext uri="{9D8B030D-6E8A-4147-A177-3AD203B41FA5}">
                      <a16:colId xmlns:a16="http://schemas.microsoft.com/office/drawing/2014/main" val="472193683"/>
                    </a:ext>
                  </a:extLst>
                </a:gridCol>
                <a:gridCol w="1684743">
                  <a:extLst>
                    <a:ext uri="{9D8B030D-6E8A-4147-A177-3AD203B41FA5}">
                      <a16:colId xmlns:a16="http://schemas.microsoft.com/office/drawing/2014/main" val="3853291784"/>
                    </a:ext>
                  </a:extLst>
                </a:gridCol>
                <a:gridCol w="1363257">
                  <a:extLst>
                    <a:ext uri="{9D8B030D-6E8A-4147-A177-3AD203B41FA5}">
                      <a16:colId xmlns:a16="http://schemas.microsoft.com/office/drawing/2014/main" val="2255157960"/>
                    </a:ext>
                  </a:extLst>
                </a:gridCol>
                <a:gridCol w="2108751">
                  <a:extLst>
                    <a:ext uri="{9D8B030D-6E8A-4147-A177-3AD203B41FA5}">
                      <a16:colId xmlns:a16="http://schemas.microsoft.com/office/drawing/2014/main" val="948515662"/>
                    </a:ext>
                  </a:extLst>
                </a:gridCol>
              </a:tblGrid>
              <a:tr h="371314">
                <a:tc>
                  <a:txBody>
                    <a:bodyPr/>
                    <a:lstStyle/>
                    <a:p>
                      <a:pPr algn="l"/>
                      <a:r>
                        <a:rPr lang="en-US" sz="1400" b="1" i="0" u="none" strike="noStrike" cap="none" dirty="0">
                          <a:solidFill>
                            <a:schemeClr val="tx1"/>
                          </a:solidFill>
                          <a:effectLst/>
                          <a:latin typeface="+mn-lt"/>
                          <a:ea typeface="+mn-ea"/>
                          <a:cs typeface="+mn-cs"/>
                          <a:sym typeface="Arial"/>
                        </a:rPr>
                        <a:t>Metric</a:t>
                      </a:r>
                      <a:endParaRPr lang="en-US" b="1" dirty="0"/>
                    </a:p>
                  </a:txBody>
                  <a:tcPr anchor="ctr"/>
                </a:tc>
                <a:tc>
                  <a:txBody>
                    <a:bodyPr/>
                    <a:lstStyle/>
                    <a:p>
                      <a:pPr algn="ctr"/>
                      <a:r>
                        <a:rPr lang="en-US" altLang="en-US" b="1" dirty="0"/>
                        <a:t>Dustin Johnson</a:t>
                      </a:r>
                      <a:endParaRPr lang="en-US" b="1" dirty="0"/>
                    </a:p>
                  </a:txBody>
                  <a:tcPr anchor="ctr"/>
                </a:tc>
                <a:tc>
                  <a:txBody>
                    <a:bodyPr/>
                    <a:lstStyle/>
                    <a:p>
                      <a:pPr algn="ctr"/>
                      <a:r>
                        <a:rPr lang="en-US" altLang="en-US" b="1" dirty="0"/>
                        <a:t>Justin Rose</a:t>
                      </a:r>
                      <a:endParaRPr lang="en-US" b="1" dirty="0"/>
                    </a:p>
                  </a:txBody>
                  <a:tcPr anchor="ctr"/>
                </a:tc>
                <a:tc>
                  <a:txBody>
                    <a:bodyPr/>
                    <a:lstStyle/>
                    <a:p>
                      <a:pPr algn="ctr"/>
                      <a:r>
                        <a:rPr lang="en-US" altLang="en-US" b="1" dirty="0"/>
                        <a:t>Miguel Angel Carballo</a:t>
                      </a:r>
                      <a:endParaRPr lang="en-US" b="1" dirty="0"/>
                    </a:p>
                  </a:txBody>
                  <a:tcPr anchor="ctr"/>
                </a:tc>
                <a:extLst>
                  <a:ext uri="{0D108BD9-81ED-4DB2-BD59-A6C34878D82A}">
                    <a16:rowId xmlns:a16="http://schemas.microsoft.com/office/drawing/2014/main" val="1236239560"/>
                  </a:ext>
                </a:extLst>
              </a:tr>
              <a:tr h="371314">
                <a:tc>
                  <a:txBody>
                    <a:bodyPr/>
                    <a:lstStyle/>
                    <a:p>
                      <a:pPr algn="l"/>
                      <a:r>
                        <a:rPr lang="en-US" sz="1400" b="0" i="0" u="none" strike="noStrike" cap="none" dirty="0">
                          <a:solidFill>
                            <a:schemeClr val="tx1"/>
                          </a:solidFill>
                          <a:effectLst/>
                          <a:latin typeface="+mn-lt"/>
                          <a:ea typeface="+mn-ea"/>
                          <a:cs typeface="+mn-cs"/>
                          <a:sym typeface="Arial"/>
                        </a:rPr>
                        <a:t>Driving distance (yards)</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315</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301</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288</a:t>
                      </a:r>
                      <a:endParaRPr lang="en-US" dirty="0"/>
                    </a:p>
                  </a:txBody>
                  <a:tcPr anchor="ctr"/>
                </a:tc>
                <a:extLst>
                  <a:ext uri="{0D108BD9-81ED-4DB2-BD59-A6C34878D82A}">
                    <a16:rowId xmlns:a16="http://schemas.microsoft.com/office/drawing/2014/main" val="16242987"/>
                  </a:ext>
                </a:extLst>
              </a:tr>
              <a:tr h="371314">
                <a:tc>
                  <a:txBody>
                    <a:bodyPr/>
                    <a:lstStyle/>
                    <a:p>
                      <a:pPr algn="l"/>
                      <a:r>
                        <a:rPr lang="en-US" sz="1400" b="0" i="0" u="none" strike="noStrike" cap="none" dirty="0">
                          <a:solidFill>
                            <a:schemeClr val="tx1"/>
                          </a:solidFill>
                          <a:effectLst/>
                          <a:latin typeface="+mn-lt"/>
                          <a:ea typeface="+mn-ea"/>
                          <a:cs typeface="+mn-cs"/>
                          <a:sym typeface="Arial"/>
                        </a:rPr>
                        <a:t>Driving accuracy (%)</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57.0</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58.3</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63.6</a:t>
                      </a:r>
                      <a:endParaRPr lang="en-US" dirty="0"/>
                    </a:p>
                  </a:txBody>
                  <a:tcPr anchor="ctr"/>
                </a:tc>
                <a:extLst>
                  <a:ext uri="{0D108BD9-81ED-4DB2-BD59-A6C34878D82A}">
                    <a16:rowId xmlns:a16="http://schemas.microsoft.com/office/drawing/2014/main" val="4082746656"/>
                  </a:ext>
                </a:extLst>
              </a:tr>
              <a:tr h="371314">
                <a:tc>
                  <a:txBody>
                    <a:bodyPr/>
                    <a:lstStyle/>
                    <a:p>
                      <a:pPr algn="l"/>
                      <a:r>
                        <a:rPr lang="en-US" sz="1400" b="0" i="0" u="none" strike="noStrike" cap="none" dirty="0">
                          <a:solidFill>
                            <a:schemeClr val="tx1"/>
                          </a:solidFill>
                          <a:effectLst/>
                          <a:latin typeface="+mn-lt"/>
                          <a:ea typeface="+mn-ea"/>
                          <a:cs typeface="+mn-cs"/>
                          <a:sym typeface="Arial"/>
                        </a:rPr>
                        <a:t>Greens in regulation (%)</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69.5</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68.1</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64.9</a:t>
                      </a:r>
                      <a:endParaRPr lang="en-US" dirty="0"/>
                    </a:p>
                  </a:txBody>
                  <a:tcPr anchor="ctr"/>
                </a:tc>
                <a:extLst>
                  <a:ext uri="{0D108BD9-81ED-4DB2-BD59-A6C34878D82A}">
                    <a16:rowId xmlns:a16="http://schemas.microsoft.com/office/drawing/2014/main" val="1609350878"/>
                  </a:ext>
                </a:extLst>
              </a:tr>
              <a:tr h="3713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tx1"/>
                          </a:solidFill>
                          <a:effectLst/>
                          <a:latin typeface="+mn-lt"/>
                          <a:ea typeface="+mn-ea"/>
                          <a:cs typeface="+mn-cs"/>
                          <a:sym typeface="Arial"/>
                        </a:rPr>
                        <a:t>Putts</a:t>
                      </a:r>
                      <a:r>
                        <a:rPr lang="en-US" sz="1400" b="0" i="0" u="none" strike="noStrike" cap="none" baseline="0" dirty="0">
                          <a:solidFill>
                            <a:schemeClr val="tx1"/>
                          </a:solidFill>
                          <a:effectLst/>
                          <a:latin typeface="+mn-lt"/>
                          <a:ea typeface="+mn-ea"/>
                          <a:cs typeface="+mn-cs"/>
                          <a:sym typeface="Arial"/>
                        </a:rPr>
                        <a:t> per green in regulation</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1.76</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1.77</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1.80</a:t>
                      </a:r>
                      <a:endParaRPr lang="en-US" dirty="0"/>
                    </a:p>
                  </a:txBody>
                  <a:tcPr anchor="ctr"/>
                </a:tc>
                <a:extLst>
                  <a:ext uri="{0D108BD9-81ED-4DB2-BD59-A6C34878D82A}">
                    <a16:rowId xmlns:a16="http://schemas.microsoft.com/office/drawing/2014/main" val="1185974246"/>
                  </a:ext>
                </a:extLst>
              </a:tr>
              <a:tr h="371314">
                <a:tc>
                  <a:txBody>
                    <a:bodyPr/>
                    <a:lstStyle/>
                    <a:p>
                      <a:pPr algn="l"/>
                      <a:r>
                        <a:rPr lang="en-US" sz="1400" b="0" i="0" u="none" strike="noStrike" cap="none" dirty="0">
                          <a:solidFill>
                            <a:schemeClr val="tx1"/>
                          </a:solidFill>
                          <a:effectLst/>
                          <a:latin typeface="+mn-lt"/>
                          <a:ea typeface="+mn-ea"/>
                          <a:cs typeface="+mn-cs"/>
                          <a:sym typeface="Arial"/>
                        </a:rPr>
                        <a:t>Winnings per tournament entered</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$436,610</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$235,850</a:t>
                      </a:r>
                      <a:endParaRPr lang="en-US" dirty="0"/>
                    </a:p>
                  </a:txBody>
                  <a:tcPr anchor="ctr"/>
                </a:tc>
                <a:tc>
                  <a:txBody>
                    <a:bodyPr/>
                    <a:lstStyle/>
                    <a:p>
                      <a:pPr algn="ctr"/>
                      <a:r>
                        <a:rPr lang="en-US" sz="1400" b="0" i="0" u="none" strike="noStrike" cap="none" dirty="0">
                          <a:solidFill>
                            <a:schemeClr val="tx1"/>
                          </a:solidFill>
                          <a:effectLst/>
                          <a:latin typeface="+mn-lt"/>
                          <a:ea typeface="+mn-ea"/>
                          <a:cs typeface="+mn-cs"/>
                          <a:sym typeface="Arial"/>
                        </a:rPr>
                        <a:t>$8,483</a:t>
                      </a:r>
                      <a:endParaRPr lang="en-US" dirty="0"/>
                    </a:p>
                  </a:txBody>
                  <a:tcPr anchor="ctr"/>
                </a:tc>
                <a:extLst>
                  <a:ext uri="{0D108BD9-81ED-4DB2-BD59-A6C34878D82A}">
                    <a16:rowId xmlns:a16="http://schemas.microsoft.com/office/drawing/2014/main" val="2405734532"/>
                  </a:ext>
                </a:extLst>
              </a:tr>
            </a:tbl>
          </a:graphicData>
        </a:graphic>
      </p:graphicFrame>
      <p:sp>
        <p:nvSpPr>
          <p:cNvPr id="3" name="Content Placeholder 2"/>
          <p:cNvSpPr>
            <a:spLocks noGrp="1"/>
          </p:cNvSpPr>
          <p:nvPr>
            <p:ph sz="quarter" idx="13"/>
          </p:nvPr>
        </p:nvSpPr>
        <p:spPr>
          <a:xfrm>
            <a:off x="457200" y="1556327"/>
            <a:ext cx="8229600" cy="411621"/>
          </a:xfrm>
        </p:spPr>
        <p:txBody>
          <a:bodyPr/>
          <a:lstStyle/>
          <a:p>
            <a:pPr marL="432" indent="0">
              <a:buNone/>
            </a:pPr>
            <a:r>
              <a:rPr lang="en-US" b="1" dirty="0"/>
              <a:t>P</a:t>
            </a:r>
            <a:r>
              <a:rPr lang="en-US" sz="400" b="1" dirty="0"/>
              <a:t> </a:t>
            </a:r>
            <a:r>
              <a:rPr lang="en-US" b="1" dirty="0"/>
              <a:t>G</a:t>
            </a:r>
            <a:r>
              <a:rPr lang="en-US" sz="400" b="1" dirty="0"/>
              <a:t> </a:t>
            </a:r>
            <a:r>
              <a:rPr lang="en-US" b="1" dirty="0"/>
              <a:t>A</a:t>
            </a:r>
            <a:r>
              <a:rPr lang="en-IN" b="1" dirty="0"/>
              <a:t> Tour Statistics, 2016-17 Season</a:t>
            </a:r>
          </a:p>
        </p:txBody>
      </p:sp>
      <p:sp>
        <p:nvSpPr>
          <p:cNvPr id="2" name="Title 1"/>
          <p:cNvSpPr>
            <a:spLocks noGrp="1"/>
          </p:cNvSpPr>
          <p:nvPr>
            <p:ph type="title"/>
          </p:nvPr>
        </p:nvSpPr>
        <p:spPr/>
        <p:txBody>
          <a:bodyPr/>
          <a:lstStyle/>
          <a:p>
            <a:r>
              <a:rPr lang="en-US" sz="3400" dirty="0"/>
              <a:t>Winner-Take-All Effect in Professional Sports</a:t>
            </a:r>
            <a:endParaRPr lang="en-IN" sz="3400" dirty="0"/>
          </a:p>
        </p:txBody>
      </p:sp>
    </p:spTree>
    <p:extLst>
      <p:ext uri="{BB962C8B-B14F-4D97-AF65-F5344CB8AC3E}">
        <p14:creationId xmlns:p14="http://schemas.microsoft.com/office/powerpoint/2010/main" val="2736893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a:t>Limit number of hours that stores remain open</a:t>
            </a:r>
          </a:p>
          <a:p>
            <a:r>
              <a:rPr lang="en-US" dirty="0"/>
              <a:t>Businesses form cooperative agreements to reduce positional arms races</a:t>
            </a:r>
          </a:p>
          <a:p>
            <a:pPr lvl="1"/>
            <a:r>
              <a:rPr lang="en-US" dirty="0"/>
              <a:t>Example: salary caps on pro sports teams</a:t>
            </a:r>
          </a:p>
          <a:p>
            <a:r>
              <a:rPr lang="en-US" dirty="0"/>
              <a:t>More progressive tax structures</a:t>
            </a:r>
          </a:p>
          <a:p>
            <a:r>
              <a:rPr lang="en-US" dirty="0"/>
              <a:t>Campaign finance reform</a:t>
            </a:r>
            <a:endParaRPr lang="en-IN" dirty="0"/>
          </a:p>
        </p:txBody>
      </p:sp>
      <p:sp>
        <p:nvSpPr>
          <p:cNvPr id="2" name="Title 1"/>
          <p:cNvSpPr>
            <a:spLocks noGrp="1"/>
          </p:cNvSpPr>
          <p:nvPr>
            <p:ph type="title"/>
          </p:nvPr>
        </p:nvSpPr>
        <p:spPr/>
        <p:txBody>
          <a:bodyPr/>
          <a:lstStyle/>
          <a:p>
            <a:r>
              <a:rPr lang="en-IN" dirty="0"/>
              <a:t>Reducing Winner-Take-All Effects</a:t>
            </a:r>
          </a:p>
        </p:txBody>
      </p:sp>
    </p:spTree>
    <p:extLst>
      <p:ext uri="{BB962C8B-B14F-4D97-AF65-F5344CB8AC3E}">
        <p14:creationId xmlns:p14="http://schemas.microsoft.com/office/powerpoint/2010/main" val="36353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457200" y="3791553"/>
            <a:ext cx="8229600" cy="2361597"/>
          </a:xfrm>
        </p:spPr>
        <p:txBody>
          <a:bodyPr/>
          <a:lstStyle/>
          <a:p>
            <a:pPr lvl="1"/>
            <a:r>
              <a:rPr lang="en-US" sz="1800" dirty="0"/>
              <a:t>Standard work week roughly the same</a:t>
            </a:r>
          </a:p>
          <a:p>
            <a:pPr lvl="1"/>
            <a:r>
              <a:rPr lang="en-US" sz="1800" dirty="0"/>
              <a:t>Has led to an increase in standard of living</a:t>
            </a:r>
          </a:p>
          <a:p>
            <a:r>
              <a:rPr lang="en-US" sz="1800" dirty="0"/>
              <a:t>Globalization has impacted the I</a:t>
            </a:r>
            <a:r>
              <a:rPr lang="en-US" sz="100" dirty="0"/>
              <a:t> </a:t>
            </a:r>
            <a:r>
              <a:rPr lang="en-US" sz="1800" dirty="0"/>
              <a:t>T sphere, not just manufacturing</a:t>
            </a:r>
          </a:p>
          <a:p>
            <a:r>
              <a:rPr lang="en-US" sz="1800" dirty="0"/>
              <a:t>Concept of “digital divide” dividing world into technological “haves” and “have nots” is too simplistic</a:t>
            </a:r>
          </a:p>
          <a:p>
            <a:r>
              <a:rPr lang="en-US" sz="1800" dirty="0"/>
              <a:t>I</a:t>
            </a:r>
            <a:r>
              <a:rPr lang="en-US" sz="100" dirty="0"/>
              <a:t> </a:t>
            </a:r>
            <a:r>
              <a:rPr lang="en-US" sz="1800" dirty="0"/>
              <a:t>T and other factors are causing “winner-take-all” effects</a:t>
            </a:r>
            <a:endParaRPr lang="en-IN" sz="1800" dirty="0"/>
          </a:p>
        </p:txBody>
      </p:sp>
      <p:graphicFrame>
        <p:nvGraphicFramePr>
          <p:cNvPr id="6" name="Object 5" descr="two"/>
          <p:cNvGraphicFramePr>
            <a:graphicFrameLocks noChangeAspect="1"/>
          </p:cNvGraphicFramePr>
          <p:nvPr>
            <p:extLst>
              <p:ext uri="{D42A27DB-BD31-4B8C-83A1-F6EECF244321}">
                <p14:modId xmlns:p14="http://schemas.microsoft.com/office/powerpoint/2010/main" val="3422338073"/>
              </p:ext>
            </p:extLst>
          </p:nvPr>
        </p:nvGraphicFramePr>
        <p:xfrm>
          <a:off x="6127087" y="3372466"/>
          <a:ext cx="152133" cy="219748"/>
        </p:xfrm>
        <a:graphic>
          <a:graphicData uri="http://schemas.openxmlformats.org/presentationml/2006/ole">
            <mc:AlternateContent xmlns:mc="http://schemas.openxmlformats.org/markup-compatibility/2006">
              <mc:Choice xmlns:v="urn:schemas-microsoft-com:vml" Requires="v">
                <p:oleObj spid="_x0000_s1042" name="Equation" r:id="rId3" imgW="114120" imgH="164880" progId="Equation.DSMT4">
                  <p:embed/>
                </p:oleObj>
              </mc:Choice>
              <mc:Fallback>
                <p:oleObj name="Equation" r:id="rId3" imgW="114120" imgH="164880" progId="Equation.DSMT4">
                  <p:embed/>
                  <p:pic>
                    <p:nvPicPr>
                      <p:cNvPr id="0" name=""/>
                      <p:cNvPicPr/>
                      <p:nvPr/>
                    </p:nvPicPr>
                    <p:blipFill>
                      <a:blip r:embed="rId4"/>
                      <a:stretch>
                        <a:fillRect/>
                      </a:stretch>
                    </p:blipFill>
                    <p:spPr>
                      <a:xfrm>
                        <a:off x="6127087" y="3372466"/>
                        <a:ext cx="152133" cy="219748"/>
                      </a:xfrm>
                      <a:prstGeom prst="rect">
                        <a:avLst/>
                      </a:prstGeom>
                    </p:spPr>
                  </p:pic>
                </p:oleObj>
              </mc:Fallback>
            </mc:AlternateContent>
          </a:graphicData>
        </a:graphic>
      </p:graphicFrame>
      <p:sp>
        <p:nvSpPr>
          <p:cNvPr id="4" name="Content Placeholder 3"/>
          <p:cNvSpPr>
            <a:spLocks noGrp="1"/>
          </p:cNvSpPr>
          <p:nvPr>
            <p:ph sz="quarter" idx="14"/>
          </p:nvPr>
        </p:nvSpPr>
        <p:spPr>
          <a:xfrm>
            <a:off x="457200" y="3332145"/>
            <a:ext cx="5657850" cy="285698"/>
          </a:xfrm>
        </p:spPr>
        <p:txBody>
          <a:bodyPr/>
          <a:lstStyle/>
          <a:p>
            <a:r>
              <a:rPr lang="en-US" sz="1800" dirty="0"/>
              <a:t>Productivity has more than doubled since World War</a:t>
            </a:r>
            <a:endParaRPr lang="en-IN" sz="1800" dirty="0"/>
          </a:p>
        </p:txBody>
      </p:sp>
      <p:sp>
        <p:nvSpPr>
          <p:cNvPr id="3" name="Content Placeholder 2"/>
          <p:cNvSpPr>
            <a:spLocks noGrp="1"/>
          </p:cNvSpPr>
          <p:nvPr>
            <p:ph sz="quarter" idx="13"/>
          </p:nvPr>
        </p:nvSpPr>
        <p:spPr>
          <a:xfrm>
            <a:off x="457199" y="1556327"/>
            <a:ext cx="8341744" cy="1634134"/>
          </a:xfrm>
        </p:spPr>
        <p:txBody>
          <a:bodyPr/>
          <a:lstStyle/>
          <a:p>
            <a:r>
              <a:rPr lang="en-US" sz="1800" dirty="0"/>
              <a:t>Automation</a:t>
            </a:r>
          </a:p>
          <a:p>
            <a:pPr lvl="1"/>
            <a:r>
              <a:rPr lang="en-US" sz="1800" dirty="0"/>
              <a:t>Results in job gains as well as job losses</a:t>
            </a:r>
          </a:p>
          <a:p>
            <a:pPr lvl="1"/>
            <a:r>
              <a:rPr lang="en-US" sz="1800" dirty="0"/>
              <a:t>Widespread unemployment has not occurred in countries where it is used the most</a:t>
            </a:r>
          </a:p>
          <a:p>
            <a:pPr lvl="1"/>
            <a:r>
              <a:rPr lang="en-US" sz="1800" dirty="0"/>
              <a:t>Will developments in A</a:t>
            </a:r>
            <a:r>
              <a:rPr lang="en-US" sz="100" dirty="0"/>
              <a:t> </a:t>
            </a:r>
            <a:r>
              <a:rPr lang="en-US" sz="1800" dirty="0"/>
              <a:t>I change pattern and result in massive job losses?</a:t>
            </a:r>
          </a:p>
        </p:txBody>
      </p:sp>
      <p:sp>
        <p:nvSpPr>
          <p:cNvPr id="2" name="Title 1"/>
          <p:cNvSpPr>
            <a:spLocks noGrp="1"/>
          </p:cNvSpPr>
          <p:nvPr>
            <p:ph type="title"/>
          </p:nvPr>
        </p:nvSpPr>
        <p:spPr/>
        <p:txBody>
          <a:bodyPr/>
          <a:lstStyle/>
          <a:p>
            <a:r>
              <a:rPr lang="en-IN" dirty="0"/>
              <a:t>Summary</a:t>
            </a:r>
          </a:p>
        </p:txBody>
      </p:sp>
    </p:spTree>
    <p:extLst>
      <p:ext uri="{BB962C8B-B14F-4D97-AF65-F5344CB8AC3E}">
        <p14:creationId xmlns:p14="http://schemas.microsoft.com/office/powerpoint/2010/main" val="3565811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spTree>
    <p:extLst>
      <p:ext uri="{BB962C8B-B14F-4D97-AF65-F5344CB8AC3E}">
        <p14:creationId xmlns:p14="http://schemas.microsoft.com/office/powerpoint/2010/main" val="1056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30753"/>
            <a:ext cx="8229600" cy="570648"/>
          </a:xfrm>
        </p:spPr>
        <p:txBody>
          <a:bodyPr/>
          <a:lstStyle/>
          <a:p>
            <a:pPr marL="432" indent="0">
              <a:buNone/>
            </a:pPr>
            <a:r>
              <a:rPr lang="en-US" sz="1600" dirty="0"/>
              <a:t>General Motors exited bankruptcy in 2009 with 30 percent fewer employees. (Danny Lehman/Encyclopedia Corbis)</a:t>
            </a:r>
            <a:endParaRPr lang="en-IN" sz="1600" dirty="0"/>
          </a:p>
        </p:txBody>
      </p:sp>
      <p:pic>
        <p:nvPicPr>
          <p:cNvPr id="4" name="Picture 3" descr="This is a photo of a car under construction on an assembly line."/>
          <p:cNvPicPr>
            <a:picLocks noChangeAspect="1"/>
          </p:cNvPicPr>
          <p:nvPr/>
        </p:nvPicPr>
        <p:blipFill>
          <a:blip r:embed="rId2"/>
          <a:stretch>
            <a:fillRect/>
          </a:stretch>
        </p:blipFill>
        <p:spPr>
          <a:xfrm>
            <a:off x="2068605" y="1874836"/>
            <a:ext cx="5006790" cy="3585399"/>
          </a:xfrm>
          <a:prstGeom prst="rect">
            <a:avLst/>
          </a:prstGeom>
        </p:spPr>
      </p:pic>
      <p:sp>
        <p:nvSpPr>
          <p:cNvPr id="2" name="Title 1"/>
          <p:cNvSpPr>
            <a:spLocks noGrp="1"/>
          </p:cNvSpPr>
          <p:nvPr>
            <p:ph type="title"/>
          </p:nvPr>
        </p:nvSpPr>
        <p:spPr/>
        <p:txBody>
          <a:bodyPr/>
          <a:lstStyle/>
          <a:p>
            <a:r>
              <a:rPr lang="en-IN" dirty="0"/>
              <a:t>Lost Manufacturing Jobs</a:t>
            </a:r>
          </a:p>
        </p:txBody>
      </p:sp>
    </p:spTree>
    <p:extLst>
      <p:ext uri="{BB962C8B-B14F-4D97-AF65-F5344CB8AC3E}">
        <p14:creationId xmlns:p14="http://schemas.microsoft.com/office/powerpoint/2010/main" val="93840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70509"/>
            <a:ext cx="8229600" cy="540831"/>
          </a:xfrm>
        </p:spPr>
        <p:txBody>
          <a:bodyPr/>
          <a:lstStyle/>
          <a:p>
            <a:pPr marL="432" indent="0">
              <a:buNone/>
            </a:pPr>
            <a:r>
              <a:rPr lang="en-US" sz="1600" dirty="0"/>
              <a:t>When jobs are lost to automation or the introduction of information technology, the remaining workers may work harder in order to avoid being part of the next layoff.</a:t>
            </a:r>
            <a:endParaRPr lang="en-IN" sz="1600" dirty="0"/>
          </a:p>
        </p:txBody>
      </p:sp>
      <p:pic>
        <p:nvPicPr>
          <p:cNvPr id="4" name="Picture 3" descr="On the left are four men in business attire sitting at desks, and writing with pen and paper. On the right are two men at desks with computers, along with a computer hard drive."/>
          <p:cNvPicPr>
            <a:picLocks noChangeAspect="1"/>
          </p:cNvPicPr>
          <p:nvPr/>
        </p:nvPicPr>
        <p:blipFill>
          <a:blip r:embed="rId2"/>
          <a:stretch>
            <a:fillRect/>
          </a:stretch>
        </p:blipFill>
        <p:spPr>
          <a:xfrm>
            <a:off x="1104461" y="2158571"/>
            <a:ext cx="6935079" cy="3415495"/>
          </a:xfrm>
          <a:prstGeom prst="rect">
            <a:avLst/>
          </a:prstGeom>
        </p:spPr>
      </p:pic>
      <p:sp>
        <p:nvSpPr>
          <p:cNvPr id="2" name="Title 1"/>
          <p:cNvSpPr>
            <a:spLocks noGrp="1"/>
          </p:cNvSpPr>
          <p:nvPr>
            <p:ph type="title"/>
          </p:nvPr>
        </p:nvSpPr>
        <p:spPr/>
        <p:txBody>
          <a:bodyPr/>
          <a:lstStyle/>
          <a:p>
            <a:r>
              <a:rPr lang="en-US" dirty="0"/>
              <a:t>Impact of Layoffs on Workers</a:t>
            </a:r>
            <a:endParaRPr lang="en-IN" dirty="0"/>
          </a:p>
        </p:txBody>
      </p:sp>
    </p:spTree>
    <p:extLst>
      <p:ext uri="{BB962C8B-B14F-4D97-AF65-F5344CB8AC3E}">
        <p14:creationId xmlns:p14="http://schemas.microsoft.com/office/powerpoint/2010/main" val="178497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Automation lowers prices</a:t>
            </a:r>
          </a:p>
          <a:p>
            <a:r>
              <a:rPr lang="en-US" dirty="0"/>
              <a:t>That increases demand for the product</a:t>
            </a:r>
          </a:p>
          <a:p>
            <a:r>
              <a:rPr lang="en-US" dirty="0"/>
              <a:t>It also increases real incomes, increasing demand for other products, which means more jobs for people making those products</a:t>
            </a:r>
          </a:p>
          <a:p>
            <a:r>
              <a:rPr lang="en-US" dirty="0"/>
              <a:t>Number of manufacturing jobs worldwide is increasing</a:t>
            </a:r>
          </a:p>
          <a:p>
            <a:r>
              <a:rPr lang="en-US" dirty="0"/>
              <a:t>Martin </a:t>
            </a:r>
            <a:r>
              <a:rPr lang="en-US" dirty="0" err="1"/>
              <a:t>Carnoy</a:t>
            </a:r>
            <a:r>
              <a:rPr lang="en-US" dirty="0"/>
              <a:t>: Workers today work less than workers did 100 years ago</a:t>
            </a:r>
            <a:endParaRPr lang="en-IN" dirty="0"/>
          </a:p>
        </p:txBody>
      </p:sp>
      <p:sp>
        <p:nvSpPr>
          <p:cNvPr id="2" name="Title 1"/>
          <p:cNvSpPr>
            <a:spLocks noGrp="1"/>
          </p:cNvSpPr>
          <p:nvPr>
            <p:ph type="title"/>
          </p:nvPr>
        </p:nvSpPr>
        <p:spPr/>
        <p:txBody>
          <a:bodyPr/>
          <a:lstStyle/>
          <a:p>
            <a:r>
              <a:rPr lang="en-IN" dirty="0"/>
              <a:t>Automation and Job Creation</a:t>
            </a:r>
          </a:p>
        </p:txBody>
      </p:sp>
    </p:spTree>
    <p:extLst>
      <p:ext uri="{BB962C8B-B14F-4D97-AF65-F5344CB8AC3E}">
        <p14:creationId xmlns:p14="http://schemas.microsoft.com/office/powerpoint/2010/main" val="1153044770"/>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10459</TotalTime>
  <Words>3409</Words>
  <Application>Microsoft Office PowerPoint</Application>
  <PresentationFormat>On-screen Show (4:3)</PresentationFormat>
  <Paragraphs>432</Paragraphs>
  <Slides>65</Slides>
  <Notes>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6" baseType="lpstr">
      <vt:lpstr>ＭＳ Ｐゴシック</vt:lpstr>
      <vt:lpstr>Arial</vt:lpstr>
      <vt:lpstr>Arial (Headings)</vt:lpstr>
      <vt:lpstr>Noto Sans Symbols</vt:lpstr>
      <vt:lpstr>Segoe UI Symbol</vt:lpstr>
      <vt:lpstr>Symbol</vt:lpstr>
      <vt:lpstr>Times New Roman</vt:lpstr>
      <vt:lpstr>Verdana</vt:lpstr>
      <vt:lpstr>508 Lecture</vt:lpstr>
      <vt:lpstr>1_508 Lecture</vt:lpstr>
      <vt:lpstr>Equation</vt:lpstr>
      <vt:lpstr>Ethics for the Information Age</vt:lpstr>
      <vt:lpstr>Learning Objectives</vt:lpstr>
      <vt:lpstr>10.1 Introduction </vt:lpstr>
      <vt:lpstr>10.1 Introduction</vt:lpstr>
      <vt:lpstr>10.2 Automation and Employment</vt:lpstr>
      <vt:lpstr>Automation and Job Destruction</vt:lpstr>
      <vt:lpstr>Lost Manufacturing Jobs</vt:lpstr>
      <vt:lpstr>Impact of Layoffs on Workers</vt:lpstr>
      <vt:lpstr>Automation and Job Creation</vt:lpstr>
      <vt:lpstr>Effects of Automation</vt:lpstr>
      <vt:lpstr>Effects of Increase in Productivity</vt:lpstr>
      <vt:lpstr>Case Study: The Canceled Vacation (1 of 2)</vt:lpstr>
      <vt:lpstr>Case Study: The Canceled Vacation (2 of 2)</vt:lpstr>
      <vt:lpstr>Kantian/Social Contract Theory Evaluation</vt:lpstr>
      <vt:lpstr>Act Utilitarian Evaluation (1 of 3)</vt:lpstr>
      <vt:lpstr>Act Utilitarian Evaluation (2 of 3)</vt:lpstr>
      <vt:lpstr>Act Utilitarian Evaluation (3 of 3)</vt:lpstr>
      <vt:lpstr>Virtue Ethics Evaluation</vt:lpstr>
      <vt:lpstr>Rise of the Robots?</vt:lpstr>
      <vt:lpstr>Notable Achievements in A I Since 1995 (1 of 2)</vt:lpstr>
      <vt:lpstr>Notable Achievements in A I Since 1995 (2 of 2)</vt:lpstr>
      <vt:lpstr>Watson Wins Jeopardy! Challenge</vt:lpstr>
      <vt:lpstr>Google Self-Driving Car</vt:lpstr>
      <vt:lpstr>Moral Question Related to Robotics</vt:lpstr>
      <vt:lpstr>10.3 Workplace Changes</vt:lpstr>
      <vt:lpstr>Organizational Changes</vt:lpstr>
      <vt:lpstr>Inexpensive Interactions Lead to Flexible Information Flow</vt:lpstr>
      <vt:lpstr>Winners, Losers in the Workplace of the Future (1 of 2)</vt:lpstr>
      <vt:lpstr>Winners, Losers in the Workplace of the Future (2 of 2)</vt:lpstr>
      <vt:lpstr>Telework</vt:lpstr>
      <vt:lpstr>Advantages of Telework</vt:lpstr>
      <vt:lpstr>Disadvantages of Telework</vt:lpstr>
      <vt:lpstr>The Gig Economy (1 of 3)</vt:lpstr>
      <vt:lpstr>The Gig Economy (2 of 3)</vt:lpstr>
      <vt:lpstr>The Gig Economy (3 of 3)</vt:lpstr>
      <vt:lpstr>Gig Workers: Caught in the Middle?</vt:lpstr>
      <vt:lpstr>Monitoring (1 of 2)</vt:lpstr>
      <vt:lpstr>Monitoring (2 of 2)</vt:lpstr>
      <vt:lpstr>Multinational Teams</vt:lpstr>
      <vt:lpstr>10.4 Globalization</vt:lpstr>
      <vt:lpstr>Globalization Basics</vt:lpstr>
      <vt:lpstr>I T Improvements Led to Global Enterprises</vt:lpstr>
      <vt:lpstr>Arguments for Globalization</vt:lpstr>
      <vt:lpstr>Arguments against Globalization</vt:lpstr>
      <vt:lpstr>Dot-Com Bust Increases I T Sector Unemployment</vt:lpstr>
      <vt:lpstr>Foreign Workers in the U S I T Industry</vt:lpstr>
      <vt:lpstr>Foreign Competition</vt:lpstr>
      <vt:lpstr>10.5 The Digital Divide</vt:lpstr>
      <vt:lpstr>Concept of the Digital Divide</vt:lpstr>
      <vt:lpstr>Evidence of the Digital Divide</vt:lpstr>
      <vt:lpstr>Evidence of Global Divide</vt:lpstr>
      <vt:lpstr>Models of Technological Diffusion</vt:lpstr>
      <vt:lpstr>Two Models for Technological Diffusion</vt:lpstr>
      <vt:lpstr>Technological Optimists versus Pessimists</vt:lpstr>
      <vt:lpstr>Critiques of Digital Divide</vt:lpstr>
      <vt:lpstr>Massive Open Online Courses</vt:lpstr>
      <vt:lpstr>Net Neutrality (1 of 2)</vt:lpstr>
      <vt:lpstr>Net Neutrality (2 of 2)</vt:lpstr>
      <vt:lpstr>10.6 The “Winner-Take-All” Society</vt:lpstr>
      <vt:lpstr>The Winner-Take-All Phenomenon</vt:lpstr>
      <vt:lpstr>C E O Pay versus Production Worker Pay</vt:lpstr>
      <vt:lpstr>Winner-Take-All Effect in Professional Sports</vt:lpstr>
      <vt:lpstr>Reducing Winner-Take-All Effects</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for the Information Age, Eighth Edition, Chapter 10, Work and Wealth</dc:title>
  <dc:subject>SEG-ABSE</dc:subject>
  <dc:creator>Quinn</dc:creator>
  <cp:keywords>Ethics for the Information Age</cp:keywords>
  <cp:lastModifiedBy>Jacoby, Meghan</cp:lastModifiedBy>
  <cp:revision>1290</cp:revision>
  <dcterms:modified xsi:type="dcterms:W3CDTF">2019-02-18T20:46:53Z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